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906000" type="A4"/>
  <p:notesSz cx="6797675" cy="987425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4946" autoAdjust="0"/>
  </p:normalViewPr>
  <p:slideViewPr>
    <p:cSldViewPr>
      <p:cViewPr>
        <p:scale>
          <a:sx n="81" d="100"/>
          <a:sy n="81" d="100"/>
        </p:scale>
        <p:origin x="-2480" y="78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1B0A1B-3563-480C-A5D7-EC5A8640C916}" type="datetimeFigureOut">
              <a:rPr lang="fr-FR" smtClean="0"/>
              <a:pPr/>
              <a:t>9/1/16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117725" y="741363"/>
            <a:ext cx="25622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B071AD-4F90-4F73-965E-897CB0D68BB6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76244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117725" y="741363"/>
            <a:ext cx="2562225" cy="370205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b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Figure 2: </a:t>
            </a:r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Effet de l’inhibition de PKD1 sur l’organisation du cytosquelette d’actine et l’expression des </a:t>
            </a:r>
            <a:r>
              <a:rPr lang="fr-FR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cadhérines</a:t>
            </a:r>
            <a:r>
              <a:rPr lang="fr-FR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et N </a:t>
            </a:r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dans les cellules de mélanome M2 </a:t>
            </a:r>
            <a:endParaRPr lang="fr-F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Les cellules ont été ensemencées sur des lamelles et incubées pendant 2 jours avant le traitement avec l’inhibiteur Gö6976</a:t>
            </a:r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ou l’inhibiteur Gö6983 à la concentration de 1 µM 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durant différents temps. A l’issue du traitement, les cellules ont été perméabilisées et fixées puis marquées A)</a:t>
            </a:r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 la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phalloïdine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couplée au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fluorochrome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Alexa 488, B) par les anticorps </a:t>
            </a:r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anti-N-</a:t>
            </a:r>
            <a:r>
              <a:rPr lang="fr-FR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cadhérine</a:t>
            </a:r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</a:t>
            </a:r>
            <a:r>
              <a:rPr lang="fr-FR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anti-IgG</a:t>
            </a:r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lapin couplé au </a:t>
            </a:r>
            <a:r>
              <a:rPr lang="fr-FR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fluorochrome</a:t>
            </a:r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Alexa 594 ou C) 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 les anticorps anti-E-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cadhérine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anti-IgG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lapin couplé au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fluorochrome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Alexa 594. Ensuite, les lamelles ont été analysées à l’aide d’un microscope inversé à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épifluorescence</a:t>
            </a:r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ou à l’aide d’un microscope </a:t>
            </a:r>
            <a:r>
              <a:rPr lang="fr-FR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confocale</a:t>
            </a:r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fr-F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071AD-4F90-4F73-965E-897CB0D68BB6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CF793-5932-43E0-ADC5-300E07948895}" type="datetimeFigureOut">
              <a:rPr lang="fr-FR" smtClean="0"/>
              <a:pPr/>
              <a:t>9/1/16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0CF46-76CD-4841-8EDC-D6C2374F2CB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CF793-5932-43E0-ADC5-300E07948895}" type="datetimeFigureOut">
              <a:rPr lang="fr-FR" smtClean="0"/>
              <a:pPr/>
              <a:t>9/1/16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0CF46-76CD-4841-8EDC-D6C2374F2CB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6" y="573264"/>
            <a:ext cx="3357563" cy="12208228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CF793-5932-43E0-ADC5-300E07948895}" type="datetimeFigureOut">
              <a:rPr lang="fr-FR" smtClean="0"/>
              <a:pPr/>
              <a:t>9/1/16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0CF46-76CD-4841-8EDC-D6C2374F2CB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CF793-5932-43E0-ADC5-300E07948895}" type="datetimeFigureOut">
              <a:rPr lang="fr-FR" smtClean="0"/>
              <a:pPr/>
              <a:t>9/1/16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0CF46-76CD-4841-8EDC-D6C2374F2CB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4198588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CF793-5932-43E0-ADC5-300E07948895}" type="datetimeFigureOut">
              <a:rPr lang="fr-FR" smtClean="0"/>
              <a:pPr/>
              <a:t>9/1/16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0CF46-76CD-4841-8EDC-D6C2374F2CB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6" y="3338691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1" y="3338691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CF793-5932-43E0-ADC5-300E07948895}" type="datetimeFigureOut">
              <a:rPr lang="fr-FR" smtClean="0"/>
              <a:pPr/>
              <a:t>9/1/16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0CF46-76CD-4841-8EDC-D6C2374F2CB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1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1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CF793-5932-43E0-ADC5-300E07948895}" type="datetimeFigureOut">
              <a:rPr lang="fr-FR" smtClean="0"/>
              <a:pPr/>
              <a:t>9/1/16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0CF46-76CD-4841-8EDC-D6C2374F2CB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CF793-5932-43E0-ADC5-300E07948895}" type="datetimeFigureOut">
              <a:rPr lang="fr-FR" smtClean="0"/>
              <a:pPr/>
              <a:t>9/1/16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0CF46-76CD-4841-8EDC-D6C2374F2CB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CF793-5932-43E0-ADC5-300E07948895}" type="datetimeFigureOut">
              <a:rPr lang="fr-FR" smtClean="0"/>
              <a:pPr/>
              <a:t>9/1/16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0CF46-76CD-4841-8EDC-D6C2374F2CB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1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8" y="394408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1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CF793-5932-43E0-ADC5-300E07948895}" type="datetimeFigureOut">
              <a:rPr lang="fr-FR" smtClean="0"/>
              <a:pPr/>
              <a:t>9/1/16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0CF46-76CD-4841-8EDC-D6C2374F2CB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CF793-5932-43E0-ADC5-300E07948895}" type="datetimeFigureOut">
              <a:rPr lang="fr-FR" smtClean="0"/>
              <a:pPr/>
              <a:t>9/1/16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0CF46-76CD-4841-8EDC-D6C2374F2CB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CF793-5932-43E0-ADC5-300E07948895}" type="datetimeFigureOut">
              <a:rPr lang="fr-FR" smtClean="0"/>
              <a:pPr/>
              <a:t>9/1/16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9181397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E0CF46-76CD-4841-8EDC-D6C2374F2CBB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8733070"/>
              </p:ext>
            </p:extLst>
          </p:nvPr>
        </p:nvGraphicFramePr>
        <p:xfrm>
          <a:off x="620688" y="5707321"/>
          <a:ext cx="5943601" cy="356615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22077"/>
                <a:gridCol w="1260762"/>
                <a:gridCol w="1260762"/>
              </a:tblGrid>
              <a:tr h="284226">
                <a:tc gridSpan="3">
                  <a:txBody>
                    <a:bodyPr/>
                    <a:lstStyle/>
                    <a:p>
                      <a:pPr algn="just"/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Correlation between E-cadherin</a:t>
                      </a:r>
                      <a:r>
                        <a:rPr lang="en-US" sz="1400" b="1" baseline="0" dirty="0" smtClean="0">
                          <a:latin typeface="Arial"/>
                          <a:cs typeface="Arial"/>
                        </a:rPr>
                        <a:t> expression and </a:t>
                      </a:r>
                      <a:r>
                        <a:rPr lang="en-US" sz="1400" b="1" baseline="0" dirty="0" err="1" smtClean="0">
                          <a:latin typeface="Arial"/>
                          <a:cs typeface="Arial"/>
                        </a:rPr>
                        <a:t>mesenchymal</a:t>
                      </a:r>
                      <a:r>
                        <a:rPr lang="en-US" sz="1400" b="1" baseline="0" dirty="0" smtClean="0">
                          <a:latin typeface="Arial"/>
                          <a:cs typeface="Arial"/>
                        </a:rPr>
                        <a:t> features in M2, M4T2, G1, T1 including or not I5 melanoma cell lines</a:t>
                      </a:r>
                      <a:endParaRPr lang="en-US" sz="1400" b="1" dirty="0">
                        <a:latin typeface="Arial"/>
                        <a:cs typeface="Arial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1400" b="1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1400" b="1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4226">
                <a:tc>
                  <a:txBody>
                    <a:bodyPr/>
                    <a:lstStyle/>
                    <a:p>
                      <a:endParaRPr lang="en-US" sz="1400" b="1" dirty="0">
                        <a:latin typeface="Arial"/>
                        <a:cs typeface="Arial"/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Including I5</a:t>
                      </a:r>
                      <a:endParaRPr lang="en-US" sz="1400" b="1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Excluding I5</a:t>
                      </a:r>
                      <a:endParaRPr lang="en-US" sz="1400" b="1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4226">
                <a:tc>
                  <a:txBody>
                    <a:bodyPr/>
                    <a:lstStyle/>
                    <a:p>
                      <a:r>
                        <a:rPr lang="en-US" sz="1400" b="1" dirty="0" err="1" smtClean="0">
                          <a:latin typeface="Arial"/>
                          <a:cs typeface="Arial"/>
                        </a:rPr>
                        <a:t>Clonogenicity</a:t>
                      </a:r>
                      <a:endParaRPr lang="en-US" sz="1400" b="1" dirty="0">
                        <a:latin typeface="Arial"/>
                        <a:cs typeface="Arial"/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BFBFBF"/>
                    </a:solidFill>
                  </a:tcPr>
                </a:tc>
              </a:tr>
              <a:tr h="284226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Pearson correlation coefficient</a:t>
                      </a:r>
                      <a:endParaRPr lang="en-US" sz="1400" b="0" dirty="0">
                        <a:latin typeface="Arial"/>
                        <a:cs typeface="Arial"/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latin typeface="Arial"/>
                          <a:cs typeface="Arial"/>
                        </a:rPr>
                        <a:t>-0.697</a:t>
                      </a:r>
                      <a:endParaRPr lang="en-US" sz="1400" b="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latin typeface="Arial"/>
                          <a:cs typeface="Arial"/>
                        </a:rPr>
                        <a:t>-0.906</a:t>
                      </a:r>
                      <a:endParaRPr lang="en-US" sz="1400" b="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84226">
                <a:tc>
                  <a:txBody>
                    <a:bodyPr/>
                    <a:lstStyle/>
                    <a:p>
                      <a:r>
                        <a:rPr lang="en-US" sz="1400" i="1" dirty="0" smtClean="0">
                          <a:latin typeface="Arial"/>
                          <a:cs typeface="Arial"/>
                        </a:rPr>
                        <a:t>p</a:t>
                      </a:r>
                      <a:endParaRPr lang="en-US" sz="1400" b="0" i="1" dirty="0">
                        <a:latin typeface="Arial"/>
                        <a:cs typeface="Arial"/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0.096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0.047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84226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Migration (Closure % after 24</a:t>
                      </a:r>
                      <a:r>
                        <a:rPr lang="en-US" sz="1400" b="1" baseline="0" dirty="0" smtClean="0">
                          <a:latin typeface="Arial"/>
                          <a:cs typeface="Arial"/>
                        </a:rPr>
                        <a:t> hours)</a:t>
                      </a:r>
                      <a:endParaRPr lang="en-US" sz="1400" b="1" dirty="0">
                        <a:latin typeface="Arial"/>
                        <a:cs typeface="Arial"/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BFBFBF"/>
                    </a:solidFill>
                  </a:tcPr>
                </a:tc>
              </a:tr>
              <a:tr h="284226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Pearson correlation coefficient</a:t>
                      </a:r>
                      <a:endParaRPr lang="en-US" sz="1400" b="0" dirty="0">
                        <a:latin typeface="Arial"/>
                        <a:cs typeface="Arial"/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latin typeface="Arial"/>
                          <a:cs typeface="Arial"/>
                        </a:rPr>
                        <a:t>-0.622</a:t>
                      </a:r>
                      <a:endParaRPr lang="en-US" sz="1400" b="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latin typeface="Arial"/>
                          <a:cs typeface="Arial"/>
                        </a:rPr>
                        <a:t>-0.992</a:t>
                      </a:r>
                      <a:endParaRPr lang="en-US" sz="1400" b="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84226">
                <a:tc>
                  <a:txBody>
                    <a:bodyPr/>
                    <a:lstStyle/>
                    <a:p>
                      <a:r>
                        <a:rPr lang="en-US" sz="1400" i="1" dirty="0" smtClean="0">
                          <a:latin typeface="Arial"/>
                          <a:cs typeface="Arial"/>
                        </a:rPr>
                        <a:t>p</a:t>
                      </a:r>
                      <a:endParaRPr lang="en-US" sz="1400" b="0" i="1" dirty="0">
                        <a:latin typeface="Arial"/>
                        <a:cs typeface="Arial"/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0.131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0.004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84226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Proliferation (MTT OD570 at day</a:t>
                      </a:r>
                      <a:r>
                        <a:rPr lang="en-US" sz="1400" b="1" baseline="0" dirty="0" smtClean="0">
                          <a:latin typeface="Arial"/>
                          <a:cs typeface="Arial"/>
                        </a:rPr>
                        <a:t> 6)</a:t>
                      </a:r>
                      <a:endParaRPr lang="en-US" sz="1400" b="1" dirty="0">
                        <a:latin typeface="Arial"/>
                        <a:cs typeface="Arial"/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84226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Pearson correlation coefficient</a:t>
                      </a:r>
                      <a:endParaRPr lang="en-US" sz="1400" b="0" dirty="0">
                        <a:latin typeface="Arial"/>
                        <a:cs typeface="Arial"/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latin typeface="Arial"/>
                          <a:cs typeface="Arial"/>
                        </a:rPr>
                        <a:t>-0.45</a:t>
                      </a:r>
                      <a:endParaRPr lang="en-US" sz="1400" b="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latin typeface="Arial"/>
                          <a:cs typeface="Arial"/>
                        </a:rPr>
                        <a:t>-0.846</a:t>
                      </a:r>
                      <a:endParaRPr lang="en-US" sz="1400" b="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84226">
                <a:tc>
                  <a:txBody>
                    <a:bodyPr/>
                    <a:lstStyle/>
                    <a:p>
                      <a:r>
                        <a:rPr lang="en-US" sz="1400" i="1" dirty="0" smtClean="0">
                          <a:latin typeface="Arial"/>
                          <a:cs typeface="Arial"/>
                        </a:rPr>
                        <a:t>p</a:t>
                      </a:r>
                      <a:endParaRPr lang="en-US" sz="1400" b="0" i="1" dirty="0">
                        <a:latin typeface="Arial"/>
                        <a:cs typeface="Arial"/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0.22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0.047</a:t>
                      </a:r>
                      <a:endParaRPr lang="en-US" sz="1400" dirty="0" smtClean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4195935"/>
              </p:ext>
            </p:extLst>
          </p:nvPr>
        </p:nvGraphicFramePr>
        <p:xfrm>
          <a:off x="653752" y="992560"/>
          <a:ext cx="5943600" cy="326135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84376"/>
                <a:gridCol w="2559224"/>
              </a:tblGrid>
              <a:tr h="284226">
                <a:tc gridSpan="2">
                  <a:txBody>
                    <a:bodyPr/>
                    <a:lstStyle/>
                    <a:p>
                      <a:pPr algn="just"/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Correlation between N-cadherin</a:t>
                      </a:r>
                      <a:r>
                        <a:rPr lang="en-US" sz="1400" b="1" baseline="0" dirty="0" smtClean="0">
                          <a:latin typeface="Arial"/>
                          <a:cs typeface="Arial"/>
                        </a:rPr>
                        <a:t> expression and </a:t>
                      </a:r>
                      <a:r>
                        <a:rPr lang="en-US" sz="1400" b="1" baseline="0" dirty="0" err="1" smtClean="0">
                          <a:latin typeface="Arial"/>
                          <a:cs typeface="Arial"/>
                        </a:rPr>
                        <a:t>mesenchymal</a:t>
                      </a:r>
                      <a:r>
                        <a:rPr lang="en-US" sz="1400" b="1" baseline="0" dirty="0" smtClean="0">
                          <a:latin typeface="Arial"/>
                          <a:cs typeface="Arial"/>
                        </a:rPr>
                        <a:t> features in M2, M4T2, G1, T1 and I5 melanoma cell lines</a:t>
                      </a:r>
                      <a:endParaRPr lang="en-US" sz="1400" b="1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1400" b="1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4226">
                <a:tc>
                  <a:txBody>
                    <a:bodyPr/>
                    <a:lstStyle/>
                    <a:p>
                      <a:r>
                        <a:rPr lang="en-US" sz="1400" b="1" dirty="0" err="1" smtClean="0">
                          <a:latin typeface="Arial"/>
                          <a:cs typeface="Arial"/>
                        </a:rPr>
                        <a:t>Clonogenicity</a:t>
                      </a:r>
                      <a:endParaRPr lang="en-US" sz="1400" b="1" dirty="0">
                        <a:latin typeface="Arial"/>
                        <a:cs typeface="Arial"/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BFBFBF"/>
                    </a:solidFill>
                  </a:tcPr>
                </a:tc>
              </a:tr>
              <a:tr h="284226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Pearson correlation coefficient</a:t>
                      </a:r>
                      <a:endParaRPr lang="en-US" sz="1400" b="0" dirty="0">
                        <a:latin typeface="Arial"/>
                        <a:cs typeface="Arial"/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latin typeface="Arial"/>
                          <a:cs typeface="Arial"/>
                        </a:rPr>
                        <a:t>0.938</a:t>
                      </a:r>
                      <a:endParaRPr lang="en-US" sz="1400" b="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84226">
                <a:tc>
                  <a:txBody>
                    <a:bodyPr/>
                    <a:lstStyle/>
                    <a:p>
                      <a:r>
                        <a:rPr lang="en-US" sz="1400" i="1" dirty="0" smtClean="0">
                          <a:latin typeface="Arial"/>
                          <a:cs typeface="Arial"/>
                        </a:rPr>
                        <a:t>p</a:t>
                      </a:r>
                      <a:endParaRPr lang="en-US" sz="1400" b="0" i="1" dirty="0">
                        <a:latin typeface="Arial"/>
                        <a:cs typeface="Arial"/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0.009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84226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Migration (Closure % at 24</a:t>
                      </a:r>
                      <a:r>
                        <a:rPr lang="en-US" sz="1400" b="1" baseline="0" dirty="0" smtClean="0">
                          <a:latin typeface="Arial"/>
                          <a:cs typeface="Arial"/>
                        </a:rPr>
                        <a:t> hours)</a:t>
                      </a:r>
                      <a:endParaRPr lang="en-US" sz="1400" b="1" dirty="0">
                        <a:latin typeface="Arial"/>
                        <a:cs typeface="Arial"/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solidFill>
                      <a:srgbClr val="BFBFBF"/>
                    </a:solidFill>
                  </a:tcPr>
                </a:tc>
              </a:tr>
              <a:tr h="284226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Pearson correlation coefficient</a:t>
                      </a:r>
                      <a:endParaRPr lang="en-US" sz="1400" b="0" dirty="0">
                        <a:latin typeface="Arial"/>
                        <a:cs typeface="Arial"/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latin typeface="Arial"/>
                          <a:cs typeface="Arial"/>
                        </a:rPr>
                        <a:t>0.878</a:t>
                      </a:r>
                      <a:endParaRPr lang="en-US" sz="1400" b="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84226">
                <a:tc>
                  <a:txBody>
                    <a:bodyPr/>
                    <a:lstStyle/>
                    <a:p>
                      <a:r>
                        <a:rPr lang="en-US" sz="1400" i="1" dirty="0" smtClean="0">
                          <a:latin typeface="Arial"/>
                          <a:cs typeface="Arial"/>
                        </a:rPr>
                        <a:t>p</a:t>
                      </a:r>
                      <a:endParaRPr lang="en-US" sz="1400" b="0" i="1" dirty="0">
                        <a:latin typeface="Arial"/>
                        <a:cs typeface="Arial"/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0.025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84226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Proliferation (MTT OD570 at day</a:t>
                      </a:r>
                      <a:r>
                        <a:rPr lang="en-US" sz="1400" b="1" baseline="0" dirty="0" smtClean="0">
                          <a:latin typeface="Arial"/>
                          <a:cs typeface="Arial"/>
                        </a:rPr>
                        <a:t> 6)</a:t>
                      </a:r>
                      <a:endParaRPr lang="en-US" sz="1400" b="1" dirty="0">
                        <a:latin typeface="Arial"/>
                        <a:cs typeface="Arial"/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84226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Pearson correlation coefficient</a:t>
                      </a:r>
                      <a:endParaRPr lang="en-US" sz="1400" b="0" dirty="0">
                        <a:latin typeface="Arial"/>
                        <a:cs typeface="Arial"/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latin typeface="Arial"/>
                          <a:cs typeface="Arial"/>
                        </a:rPr>
                        <a:t>0.768</a:t>
                      </a:r>
                      <a:endParaRPr lang="en-US" sz="1400" b="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84226">
                <a:tc>
                  <a:txBody>
                    <a:bodyPr/>
                    <a:lstStyle/>
                    <a:p>
                      <a:r>
                        <a:rPr lang="en-US" sz="1400" i="1" dirty="0" smtClean="0">
                          <a:latin typeface="Arial"/>
                          <a:cs typeface="Arial"/>
                        </a:rPr>
                        <a:t>p</a:t>
                      </a:r>
                      <a:endParaRPr lang="en-US" sz="1400" b="0" i="1" dirty="0">
                        <a:latin typeface="Arial"/>
                        <a:cs typeface="Arial"/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0.05</a:t>
                      </a:r>
                      <a:endParaRPr lang="en-US" sz="1400" dirty="0" smtClean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 Box 26"/>
          <p:cNvSpPr txBox="1">
            <a:spLocks noChangeArrowheads="1"/>
          </p:cNvSpPr>
          <p:nvPr/>
        </p:nvSpPr>
        <p:spPr bwMode="auto">
          <a:xfrm>
            <a:off x="0" y="506720"/>
            <a:ext cx="381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fr-FR" sz="1400" b="1" dirty="0">
                <a:latin typeface="Arial"/>
                <a:cs typeface="Arial"/>
              </a:rPr>
              <a:t>A</a:t>
            </a:r>
          </a:p>
        </p:txBody>
      </p:sp>
      <p:sp>
        <p:nvSpPr>
          <p:cNvPr id="6" name="Text Box 26"/>
          <p:cNvSpPr txBox="1">
            <a:spLocks noChangeArrowheads="1"/>
          </p:cNvSpPr>
          <p:nvPr/>
        </p:nvSpPr>
        <p:spPr bwMode="auto">
          <a:xfrm>
            <a:off x="23664" y="5099680"/>
            <a:ext cx="381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fr-FR" sz="1400" b="1" dirty="0">
                <a:latin typeface="Arial"/>
                <a:cs typeface="Arial"/>
              </a:rPr>
              <a:t>B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2805</TotalTime>
  <Words>283</Words>
  <Application>Microsoft Macintosh PowerPoint</Application>
  <PresentationFormat>A4 Paper (210x297 mm)</PresentationFormat>
  <Paragraphs>45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Thème Office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Caroline</dc:creator>
  <cp:lastModifiedBy>Manale Karam Doldur</cp:lastModifiedBy>
  <cp:revision>98</cp:revision>
  <cp:lastPrinted>2016-08-15T06:13:47Z</cp:lastPrinted>
  <dcterms:created xsi:type="dcterms:W3CDTF">2014-05-06T06:46:46Z</dcterms:created>
  <dcterms:modified xsi:type="dcterms:W3CDTF">2016-09-01T18:38:50Z</dcterms:modified>
</cp:coreProperties>
</file>