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7" r:id="rId2"/>
    <p:sldId id="285" r:id="rId3"/>
    <p:sldId id="290" r:id="rId4"/>
    <p:sldId id="286" r:id="rId5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. Eyad I. Elkord" initials="DEIE" lastIdx="5" clrIdx="0">
    <p:extLst>
      <p:ext uri="{19B8F6BF-5375-455C-9EA6-DF929625EA0E}">
        <p15:presenceInfo xmlns:p15="http://schemas.microsoft.com/office/powerpoint/2012/main" userId="S-1-5-21-2730239811-3426040664-1902947583-7197" providerId="AD"/>
      </p:ext>
    </p:extLst>
  </p:cmAuthor>
  <p:cmAuthor id="2" name="Varun S" initials="VS" lastIdx="1" clrIdx="1">
    <p:extLst>
      <p:ext uri="{19B8F6BF-5375-455C-9EA6-DF929625EA0E}">
        <p15:presenceInfo xmlns:p15="http://schemas.microsoft.com/office/powerpoint/2012/main" userId="Varun S" providerId="None"/>
      </p:ext>
    </p:extLst>
  </p:cmAuthor>
  <p:cmAuthor id="3" name="Dr. Reem Abdu Saleh" initials="DRAS" lastIdx="5" clrIdx="2">
    <p:extLst>
      <p:ext uri="{19B8F6BF-5375-455C-9EA6-DF929625EA0E}">
        <p15:presenceInfo xmlns:p15="http://schemas.microsoft.com/office/powerpoint/2012/main" userId="S-1-5-21-2730239811-3426040664-1902947583-5081" providerId="AD"/>
      </p:ext>
    </p:extLst>
  </p:cmAuthor>
  <p:cmAuthor id="4" name="Muhammad Toor" initials="MT" lastIdx="1" clrIdx="3">
    <p:extLst>
      <p:ext uri="{19B8F6BF-5375-455C-9EA6-DF929625EA0E}">
        <p15:presenceInfo xmlns:p15="http://schemas.microsoft.com/office/powerpoint/2012/main" userId="S-1-5-21-2730239811-3426040664-1902947583-49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BFFFBF"/>
    <a:srgbClr val="D4D4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146" autoAdjust="0"/>
  </p:normalViewPr>
  <p:slideViewPr>
    <p:cSldViewPr snapToGrid="0">
      <p:cViewPr varScale="1">
        <p:scale>
          <a:sx n="77" d="100"/>
          <a:sy n="77" d="100"/>
        </p:scale>
        <p:origin x="883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3943AA3-102E-4160-8020-2BF8BB99668E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38E25B9-4E1A-4C52-8D03-E3593CF1F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17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8E25B9-4E1A-4C52-8D03-E3593CF1F8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478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E25B9-4E1A-4C52-8D03-E3593CF1F85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81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AC1F-9072-4A3C-9794-C581081CEF39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FB59-8EB9-4155-8C97-08B3380F9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673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AC1F-9072-4A3C-9794-C581081CEF39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FB59-8EB9-4155-8C97-08B3380F9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38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AC1F-9072-4A3C-9794-C581081CEF39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FB59-8EB9-4155-8C97-08B3380F9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604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AC1F-9072-4A3C-9794-C581081CEF39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FB59-8EB9-4155-8C97-08B3380F9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814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AC1F-9072-4A3C-9794-C581081CEF39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FB59-8EB9-4155-8C97-08B3380F9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37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AC1F-9072-4A3C-9794-C581081CEF39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FB59-8EB9-4155-8C97-08B3380F9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066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AC1F-9072-4A3C-9794-C581081CEF39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FB59-8EB9-4155-8C97-08B3380F9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31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AC1F-9072-4A3C-9794-C581081CEF39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FB59-8EB9-4155-8C97-08B3380F9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55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AC1F-9072-4A3C-9794-C581081CEF39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FB59-8EB9-4155-8C97-08B3380F9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97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AC1F-9072-4A3C-9794-C581081CEF39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FB59-8EB9-4155-8C97-08B3380F9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710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AC1F-9072-4A3C-9794-C581081CEF39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FB59-8EB9-4155-8C97-08B3380F9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767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CAC1F-9072-4A3C-9794-C581081CEF39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BFB59-8EB9-4155-8C97-08B3380F9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3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oleObject" Target="../embeddings/oleObject4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032780" y="327652"/>
            <a:ext cx="10024071" cy="6438602"/>
            <a:chOff x="1058262" y="245133"/>
            <a:chExt cx="9261395" cy="6628682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B475DE53-66E1-4E67-9309-83767B0DB7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3568"/>
            <a:stretch/>
          </p:blipFill>
          <p:spPr>
            <a:xfrm>
              <a:off x="1058262" y="245133"/>
              <a:ext cx="9261395" cy="662868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1182254" y="417663"/>
              <a:ext cx="2698175" cy="3693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ADHERENS JUNCTION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161310" y="4134969"/>
              <a:ext cx="1062181" cy="23083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Weak Adhesion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61310" y="2371966"/>
              <a:ext cx="1081110" cy="23083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Strong Adhesion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96277" y="971661"/>
              <a:ext cx="687068" cy="23083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Outside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73845" y="971661"/>
              <a:ext cx="508001" cy="23083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Inside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589101" y="971661"/>
              <a:ext cx="512636" cy="23083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Inside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37568" y="1687814"/>
              <a:ext cx="591899" cy="215444"/>
            </a:xfrm>
            <a:prstGeom prst="rect">
              <a:avLst/>
            </a:prstGeom>
            <a:solidFill>
              <a:srgbClr val="BFFFBF"/>
            </a:solidFill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Nectin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63587" y="4643058"/>
              <a:ext cx="633464" cy="215444"/>
            </a:xfrm>
            <a:prstGeom prst="rect">
              <a:avLst/>
            </a:prstGeom>
            <a:solidFill>
              <a:srgbClr val="BFFFBF"/>
            </a:solidFill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Cadherin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61310" y="5217765"/>
              <a:ext cx="683490" cy="36933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External</a:t>
              </a:r>
            </a:p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Signals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147454" y="5587097"/>
              <a:ext cx="1089891" cy="50783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Cytokine-cytokine receptor interaction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81625" y="2532538"/>
              <a:ext cx="601910" cy="215444"/>
            </a:xfrm>
            <a:prstGeom prst="rect">
              <a:avLst/>
            </a:prstGeom>
            <a:solidFill>
              <a:srgbClr val="BFFFBF"/>
            </a:solidFill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Cadherin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72887" y="3919525"/>
              <a:ext cx="866670" cy="215444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Endocytosis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96276" y="3577765"/>
              <a:ext cx="686561" cy="215444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Recycling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875364" y="3919525"/>
              <a:ext cx="750372" cy="215444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Degradation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393843" y="3361347"/>
              <a:ext cx="722262" cy="338554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Gene </a:t>
              </a:r>
            </a:p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expression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125945" y="2682193"/>
              <a:ext cx="919974" cy="338554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Actin Polymerization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10977" y="1463663"/>
              <a:ext cx="1195514" cy="33855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Regulation of actin cytoskeleton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665958" y="3470043"/>
              <a:ext cx="919974" cy="215444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Free </a:t>
              </a:r>
              <a:r>
                <a:rPr lang="el-G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-Catenin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52C8384-483F-4CED-B7AE-F72F6FCB9952}"/>
              </a:ext>
            </a:extLst>
          </p:cNvPr>
          <p:cNvSpPr txBox="1"/>
          <p:nvPr/>
        </p:nvSpPr>
        <p:spPr>
          <a:xfrm>
            <a:off x="343053" y="-41680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33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id="{F49F1A86-C723-4C31-B492-2A713C908C96}"/>
              </a:ext>
            </a:extLst>
          </p:cNvPr>
          <p:cNvSpPr txBox="1"/>
          <p:nvPr/>
        </p:nvSpPr>
        <p:spPr>
          <a:xfrm>
            <a:off x="243749" y="83417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4752FEF4-C349-474C-8A3F-61E3F0F0E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275" y="485765"/>
            <a:ext cx="10278414" cy="616758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950511" y="5105942"/>
            <a:ext cx="888272" cy="33855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Citrate cycle (TSA cycle)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52045" y="5331288"/>
            <a:ext cx="683490" cy="21544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Glucose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90353" y="1498370"/>
            <a:ext cx="942520" cy="18466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HIF-1</a:t>
            </a:r>
            <a:r>
              <a:rPr lang="el-GR" sz="6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 mRNA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48264" y="3255725"/>
            <a:ext cx="424740" cy="18466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DNA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39625" y="1182485"/>
            <a:ext cx="424740" cy="18466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DNA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07482" y="3284474"/>
            <a:ext cx="650782" cy="18466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Hypoxia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40017" y="3192141"/>
            <a:ext cx="616944" cy="27699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Continuous</a:t>
            </a:r>
          </a:p>
          <a:p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hypoxia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96888" y="2508301"/>
            <a:ext cx="609599" cy="18466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Degradation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63280" y="6330183"/>
            <a:ext cx="683490" cy="21544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Lactate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72137" y="5362901"/>
            <a:ext cx="683490" cy="21544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Pyruvate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41852" y="2952011"/>
            <a:ext cx="997735" cy="33855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mTOR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signaling pathway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41852" y="3299863"/>
            <a:ext cx="997735" cy="33855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PI3K-Akt signaling pathway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440396" y="4149398"/>
            <a:ext cx="616944" cy="27699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Intermittent</a:t>
            </a:r>
          </a:p>
          <a:p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hypoxia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63280" y="1685872"/>
            <a:ext cx="997735" cy="33855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MAPK signaling pathway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63878" y="1711999"/>
            <a:ext cx="997735" cy="33855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E3 Ubiquitin Ligase complex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32873" y="2043710"/>
            <a:ext cx="771661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Ubiquitin-mediated proteolysis</a:t>
            </a:r>
          </a:p>
        </p:txBody>
      </p:sp>
    </p:spTree>
    <p:extLst>
      <p:ext uri="{BB962C8B-B14F-4D97-AF65-F5344CB8AC3E}">
        <p14:creationId xmlns:p14="http://schemas.microsoft.com/office/powerpoint/2010/main" val="63681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>
            <a:extLst>
              <a:ext uri="{FF2B5EF4-FFF2-40B4-BE49-F238E27FC236}">
                <a16:creationId xmlns:a16="http://schemas.microsoft.com/office/drawing/2014/main" id="{F5AA662E-670F-43C8-A256-4D19419B59A9}"/>
              </a:ext>
            </a:extLst>
          </p:cNvPr>
          <p:cNvSpPr txBox="1"/>
          <p:nvPr/>
        </p:nvSpPr>
        <p:spPr>
          <a:xfrm>
            <a:off x="-35371" y="8422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B481E2B-1B6F-4AE0-B3F9-A286CC9C7B11}"/>
              </a:ext>
            </a:extLst>
          </p:cNvPr>
          <p:cNvSpPr/>
          <p:nvPr/>
        </p:nvSpPr>
        <p:spPr>
          <a:xfrm flipV="1">
            <a:off x="939497" y="507315"/>
            <a:ext cx="2681638" cy="48636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EF8929C0-BFF9-44D9-BE18-1A781C2CB84F}"/>
              </a:ext>
            </a:extLst>
          </p:cNvPr>
          <p:cNvGrpSpPr/>
          <p:nvPr/>
        </p:nvGrpSpPr>
        <p:grpSpPr>
          <a:xfrm>
            <a:off x="1811411" y="743853"/>
            <a:ext cx="1310314" cy="268593"/>
            <a:chOff x="-196197" y="784882"/>
            <a:chExt cx="1310314" cy="267083"/>
          </a:xfrm>
        </p:grpSpPr>
        <p:sp>
          <p:nvSpPr>
            <p:cNvPr id="258" name="TextBox 257">
              <a:extLst>
                <a:ext uri="{FF2B5EF4-FFF2-40B4-BE49-F238E27FC236}">
                  <a16:creationId xmlns:a16="http://schemas.microsoft.com/office/drawing/2014/main" id="{F2CBB4BD-53B3-4064-871D-CB9ECB3FDA8C}"/>
                </a:ext>
              </a:extLst>
            </p:cNvPr>
            <p:cNvSpPr txBox="1"/>
            <p:nvPr/>
          </p:nvSpPr>
          <p:spPr>
            <a:xfrm>
              <a:off x="-196197" y="791825"/>
              <a:ext cx="615372" cy="260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APC</a:t>
              </a:r>
            </a:p>
          </p:txBody>
        </p: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DA0C7395-0658-4DD5-B4AB-100923FA11C9}"/>
                </a:ext>
              </a:extLst>
            </p:cNvPr>
            <p:cNvSpPr txBox="1"/>
            <p:nvPr/>
          </p:nvSpPr>
          <p:spPr>
            <a:xfrm>
              <a:off x="348923" y="784882"/>
              <a:ext cx="765194" cy="260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I-MDSC</a:t>
              </a:r>
            </a:p>
          </p:txBody>
        </p:sp>
      </p:grpSp>
      <p:sp>
        <p:nvSpPr>
          <p:cNvPr id="272" name="TextBox 271">
            <a:extLst>
              <a:ext uri="{FF2B5EF4-FFF2-40B4-BE49-F238E27FC236}">
                <a16:creationId xmlns:a16="http://schemas.microsoft.com/office/drawing/2014/main" id="{1495EBFE-366C-4CAD-9EE6-8D46D8F2A284}"/>
              </a:ext>
            </a:extLst>
          </p:cNvPr>
          <p:cNvSpPr txBox="1"/>
          <p:nvPr/>
        </p:nvSpPr>
        <p:spPr>
          <a:xfrm rot="5400000">
            <a:off x="2576787" y="2161332"/>
            <a:ext cx="1437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SNARE 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Signaling</a:t>
            </a:r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88EAEF47-44FE-4DF3-81D6-43C5ABCE8514}"/>
              </a:ext>
            </a:extLst>
          </p:cNvPr>
          <p:cNvSpPr txBox="1"/>
          <p:nvPr/>
        </p:nvSpPr>
        <p:spPr>
          <a:xfrm>
            <a:off x="1175953" y="595429"/>
            <a:ext cx="3255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92D3BB5B-8648-4418-87E6-5C46B60C67B1}"/>
              </a:ext>
            </a:extLst>
          </p:cNvPr>
          <p:cNvSpPr txBox="1"/>
          <p:nvPr/>
        </p:nvSpPr>
        <p:spPr>
          <a:xfrm rot="5400000">
            <a:off x="2889490" y="1391588"/>
            <a:ext cx="7088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Wnt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Signaling</a:t>
            </a:r>
          </a:p>
        </p:txBody>
      </p:sp>
      <p:sp>
        <p:nvSpPr>
          <p:cNvPr id="289" name="Left Bracket 288">
            <a:extLst>
              <a:ext uri="{FF2B5EF4-FFF2-40B4-BE49-F238E27FC236}">
                <a16:creationId xmlns:a16="http://schemas.microsoft.com/office/drawing/2014/main" id="{54077426-2B8D-48CA-8EF5-5D1971F89438}"/>
              </a:ext>
            </a:extLst>
          </p:cNvPr>
          <p:cNvSpPr/>
          <p:nvPr/>
        </p:nvSpPr>
        <p:spPr>
          <a:xfrm rot="10800000">
            <a:off x="3010115" y="1207624"/>
            <a:ext cx="45719" cy="940573"/>
          </a:xfrm>
          <a:prstGeom prst="leftBracket">
            <a:avLst>
              <a:gd name="adj" fmla="val 750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0" name="Left Bracket 289">
            <a:extLst>
              <a:ext uri="{FF2B5EF4-FFF2-40B4-BE49-F238E27FC236}">
                <a16:creationId xmlns:a16="http://schemas.microsoft.com/office/drawing/2014/main" id="{9FE062E4-2506-45F7-8F30-0FFC63FC0129}"/>
              </a:ext>
            </a:extLst>
          </p:cNvPr>
          <p:cNvSpPr/>
          <p:nvPr/>
        </p:nvSpPr>
        <p:spPr>
          <a:xfrm rot="10800000">
            <a:off x="3010112" y="2171060"/>
            <a:ext cx="45719" cy="337646"/>
          </a:xfrm>
          <a:prstGeom prst="leftBracket">
            <a:avLst>
              <a:gd name="adj" fmla="val 750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4B48B248-1AC0-414B-99A7-D232BFEA2613}"/>
              </a:ext>
            </a:extLst>
          </p:cNvPr>
          <p:cNvSpPr txBox="1"/>
          <p:nvPr/>
        </p:nvSpPr>
        <p:spPr>
          <a:xfrm rot="5400000">
            <a:off x="2441360" y="3683914"/>
            <a:ext cx="15103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JNK pathway activation</a:t>
            </a:r>
          </a:p>
        </p:txBody>
      </p:sp>
      <p:sp>
        <p:nvSpPr>
          <p:cNvPr id="292" name="Left Bracket 291">
            <a:extLst>
              <a:ext uri="{FF2B5EF4-FFF2-40B4-BE49-F238E27FC236}">
                <a16:creationId xmlns:a16="http://schemas.microsoft.com/office/drawing/2014/main" id="{54077426-2B8D-48CA-8EF5-5D1971F89438}"/>
              </a:ext>
            </a:extLst>
          </p:cNvPr>
          <p:cNvSpPr/>
          <p:nvPr/>
        </p:nvSpPr>
        <p:spPr>
          <a:xfrm rot="10800000">
            <a:off x="3007396" y="2516987"/>
            <a:ext cx="56744" cy="2285405"/>
          </a:xfrm>
          <a:prstGeom prst="leftBracket">
            <a:avLst>
              <a:gd name="adj" fmla="val 750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5" name="Rectangle 334">
            <a:extLst>
              <a:ext uri="{FF2B5EF4-FFF2-40B4-BE49-F238E27FC236}">
                <a16:creationId xmlns:a16="http://schemas.microsoft.com/office/drawing/2014/main" id="{6B481E2B-1B6F-4AE0-B3F9-A286CC9C7B11}"/>
              </a:ext>
            </a:extLst>
          </p:cNvPr>
          <p:cNvSpPr/>
          <p:nvPr/>
        </p:nvSpPr>
        <p:spPr>
          <a:xfrm flipV="1">
            <a:off x="4405818" y="508005"/>
            <a:ext cx="2681638" cy="60062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36" name="Group 335">
            <a:extLst>
              <a:ext uri="{FF2B5EF4-FFF2-40B4-BE49-F238E27FC236}">
                <a16:creationId xmlns:a16="http://schemas.microsoft.com/office/drawing/2014/main" id="{EF8929C0-BFF9-44D9-BE18-1A781C2CB84F}"/>
              </a:ext>
            </a:extLst>
          </p:cNvPr>
          <p:cNvGrpSpPr/>
          <p:nvPr/>
        </p:nvGrpSpPr>
        <p:grpSpPr>
          <a:xfrm>
            <a:off x="5287654" y="667672"/>
            <a:ext cx="1399063" cy="268887"/>
            <a:chOff x="-232727" y="756219"/>
            <a:chExt cx="1399063" cy="267376"/>
          </a:xfrm>
        </p:grpSpPr>
        <p:sp>
          <p:nvSpPr>
            <p:cNvPr id="337" name="TextBox 336">
              <a:extLst>
                <a:ext uri="{FF2B5EF4-FFF2-40B4-BE49-F238E27FC236}">
                  <a16:creationId xmlns:a16="http://schemas.microsoft.com/office/drawing/2014/main" id="{F2CBB4BD-53B3-4064-871D-CB9ECB3FDA8C}"/>
                </a:ext>
              </a:extLst>
            </p:cNvPr>
            <p:cNvSpPr txBox="1"/>
            <p:nvPr/>
          </p:nvSpPr>
          <p:spPr>
            <a:xfrm>
              <a:off x="-232727" y="763455"/>
              <a:ext cx="615372" cy="260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APC</a:t>
              </a:r>
            </a:p>
          </p:txBody>
        </p:sp>
        <p:sp>
          <p:nvSpPr>
            <p:cNvPr id="338" name="TextBox 337">
              <a:extLst>
                <a:ext uri="{FF2B5EF4-FFF2-40B4-BE49-F238E27FC236}">
                  <a16:creationId xmlns:a16="http://schemas.microsoft.com/office/drawing/2014/main" id="{DA0C7395-0658-4DD5-B4AB-100923FA11C9}"/>
                </a:ext>
              </a:extLst>
            </p:cNvPr>
            <p:cNvSpPr txBox="1"/>
            <p:nvPr/>
          </p:nvSpPr>
          <p:spPr>
            <a:xfrm>
              <a:off x="165657" y="756219"/>
              <a:ext cx="1000679" cy="260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PMN-MDSC</a:t>
              </a:r>
            </a:p>
          </p:txBody>
        </p:sp>
      </p:grpSp>
      <p:sp>
        <p:nvSpPr>
          <p:cNvPr id="342" name="TextBox 341">
            <a:extLst>
              <a:ext uri="{FF2B5EF4-FFF2-40B4-BE49-F238E27FC236}">
                <a16:creationId xmlns:a16="http://schemas.microsoft.com/office/drawing/2014/main" id="{88EAEF47-44FE-4DF3-81D6-43C5ABCE8514}"/>
              </a:ext>
            </a:extLst>
          </p:cNvPr>
          <p:cNvSpPr txBox="1"/>
          <p:nvPr/>
        </p:nvSpPr>
        <p:spPr>
          <a:xfrm>
            <a:off x="4688726" y="548073"/>
            <a:ext cx="3255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3" name="Left Bracket 352">
            <a:extLst>
              <a:ext uri="{FF2B5EF4-FFF2-40B4-BE49-F238E27FC236}">
                <a16:creationId xmlns:a16="http://schemas.microsoft.com/office/drawing/2014/main" id="{54077426-2B8D-48CA-8EF5-5D1971F89438}"/>
              </a:ext>
            </a:extLst>
          </p:cNvPr>
          <p:cNvSpPr/>
          <p:nvPr/>
        </p:nvSpPr>
        <p:spPr>
          <a:xfrm rot="10800000">
            <a:off x="6498945" y="1132490"/>
            <a:ext cx="57667" cy="1645070"/>
          </a:xfrm>
          <a:prstGeom prst="leftBracket">
            <a:avLst>
              <a:gd name="adj" fmla="val 750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6" name="Left Bracket 355">
            <a:extLst>
              <a:ext uri="{FF2B5EF4-FFF2-40B4-BE49-F238E27FC236}">
                <a16:creationId xmlns:a16="http://schemas.microsoft.com/office/drawing/2014/main" id="{54077426-2B8D-48CA-8EF5-5D1971F89438}"/>
              </a:ext>
            </a:extLst>
          </p:cNvPr>
          <p:cNvSpPr/>
          <p:nvPr/>
        </p:nvSpPr>
        <p:spPr>
          <a:xfrm rot="10800000">
            <a:off x="6491452" y="2782184"/>
            <a:ext cx="65157" cy="1634958"/>
          </a:xfrm>
          <a:prstGeom prst="leftBracket">
            <a:avLst>
              <a:gd name="adj" fmla="val 750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FCD27418-1169-40F7-BEAF-65EC96DA9242}"/>
              </a:ext>
            </a:extLst>
          </p:cNvPr>
          <p:cNvSpPr txBox="1"/>
          <p:nvPr/>
        </p:nvSpPr>
        <p:spPr>
          <a:xfrm rot="5400000">
            <a:off x="6079027" y="1796262"/>
            <a:ext cx="11785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Colorectal cancer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0B0CA407-C250-4016-AB2E-2A2C77ACB039}"/>
              </a:ext>
            </a:extLst>
          </p:cNvPr>
          <p:cNvSpPr txBox="1"/>
          <p:nvPr/>
        </p:nvSpPr>
        <p:spPr>
          <a:xfrm rot="5400000">
            <a:off x="6180926" y="3395194"/>
            <a:ext cx="9669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Cell migration</a:t>
            </a:r>
          </a:p>
        </p:txBody>
      </p:sp>
      <p:sp>
        <p:nvSpPr>
          <p:cNvPr id="360" name="Left Bracket 359">
            <a:extLst>
              <a:ext uri="{FF2B5EF4-FFF2-40B4-BE49-F238E27FC236}">
                <a16:creationId xmlns:a16="http://schemas.microsoft.com/office/drawing/2014/main" id="{54077426-2B8D-48CA-8EF5-5D1971F89438}"/>
              </a:ext>
            </a:extLst>
          </p:cNvPr>
          <p:cNvSpPr/>
          <p:nvPr/>
        </p:nvSpPr>
        <p:spPr>
          <a:xfrm rot="10800000">
            <a:off x="6509354" y="4422634"/>
            <a:ext cx="45719" cy="759516"/>
          </a:xfrm>
          <a:prstGeom prst="leftBracket">
            <a:avLst>
              <a:gd name="adj" fmla="val 750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1" name="Left Bracket 360">
            <a:extLst>
              <a:ext uri="{FF2B5EF4-FFF2-40B4-BE49-F238E27FC236}">
                <a16:creationId xmlns:a16="http://schemas.microsoft.com/office/drawing/2014/main" id="{54077426-2B8D-48CA-8EF5-5D1971F89438}"/>
              </a:ext>
            </a:extLst>
          </p:cNvPr>
          <p:cNvSpPr/>
          <p:nvPr/>
        </p:nvSpPr>
        <p:spPr>
          <a:xfrm rot="10800000">
            <a:off x="6501560" y="5189430"/>
            <a:ext cx="61306" cy="377885"/>
          </a:xfrm>
          <a:prstGeom prst="leftBracket">
            <a:avLst>
              <a:gd name="adj" fmla="val 750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2" name="TextBox 361">
            <a:extLst>
              <a:ext uri="{FF2B5EF4-FFF2-40B4-BE49-F238E27FC236}">
                <a16:creationId xmlns:a16="http://schemas.microsoft.com/office/drawing/2014/main" id="{EE6C1B7A-74EA-4B39-BD1F-81666670F6DA}"/>
              </a:ext>
            </a:extLst>
          </p:cNvPr>
          <p:cNvSpPr txBox="1"/>
          <p:nvPr/>
        </p:nvSpPr>
        <p:spPr>
          <a:xfrm rot="5400000">
            <a:off x="6361857" y="5286862"/>
            <a:ext cx="779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</a:p>
        </p:txBody>
      </p:sp>
      <p:sp>
        <p:nvSpPr>
          <p:cNvPr id="363" name="TextBox 362">
            <a:extLst>
              <a:ext uri="{FF2B5EF4-FFF2-40B4-BE49-F238E27FC236}">
                <a16:creationId xmlns:a16="http://schemas.microsoft.com/office/drawing/2014/main" id="{86A83A38-600A-4B51-AB0E-DF14C2BC2ED1}"/>
              </a:ext>
            </a:extLst>
          </p:cNvPr>
          <p:cNvSpPr txBox="1"/>
          <p:nvPr/>
        </p:nvSpPr>
        <p:spPr>
          <a:xfrm rot="5400000">
            <a:off x="6213152" y="4650793"/>
            <a:ext cx="9300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NF</a:t>
            </a:r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κ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B related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936625" y="968375"/>
          <a:ext cx="2246313" cy="454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9" name="Prism 8" r:id="rId4" imgW="2246115" imgH="4547035" progId="Prism8.Document">
                  <p:embed/>
                </p:oleObj>
              </mc:Choice>
              <mc:Fallback>
                <p:oleObj name="Prism 8" r:id="rId4" imgW="2246115" imgH="4547035" progId="Prism8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36625" y="968375"/>
                        <a:ext cx="2246313" cy="454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4371317" y="884758"/>
          <a:ext cx="2314575" cy="535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" name="Prism 8" r:id="rId6" imgW="2314506" imgH="5356229" progId="Prism8.Document">
                  <p:embed/>
                </p:oleObj>
              </mc:Choice>
              <mc:Fallback>
                <p:oleObj name="Prism 8" r:id="rId6" imgW="2314506" imgH="5356229" progId="Prism8.Document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371317" y="884758"/>
                        <a:ext cx="2314575" cy="5356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Rectangle 70">
            <a:extLst>
              <a:ext uri="{FF2B5EF4-FFF2-40B4-BE49-F238E27FC236}">
                <a16:creationId xmlns:a16="http://schemas.microsoft.com/office/drawing/2014/main" id="{6B481E2B-1B6F-4AE0-B3F9-A286CC9C7B11}"/>
              </a:ext>
            </a:extLst>
          </p:cNvPr>
          <p:cNvSpPr/>
          <p:nvPr/>
        </p:nvSpPr>
        <p:spPr>
          <a:xfrm flipV="1">
            <a:off x="7799807" y="521525"/>
            <a:ext cx="2681638" cy="27995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91" name="Object 90"/>
          <p:cNvGraphicFramePr>
            <a:graphicFrameLocks noChangeAspect="1"/>
          </p:cNvGraphicFramePr>
          <p:nvPr/>
        </p:nvGraphicFramePr>
        <p:xfrm>
          <a:off x="7816850" y="955675"/>
          <a:ext cx="2206625" cy="219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name="Prism 8" r:id="rId8" imgW="2206520" imgH="2192886" progId="Prism8.Document">
                  <p:embed/>
                </p:oleObj>
              </mc:Choice>
              <mc:Fallback>
                <p:oleObj name="Prism 8" r:id="rId8" imgW="2206520" imgH="2192886" progId="Prism8.Document">
                  <p:embed/>
                  <p:pic>
                    <p:nvPicPr>
                      <p:cNvPr id="91" name="Object 90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816850" y="955675"/>
                        <a:ext cx="2206625" cy="2192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" name="TextBox 99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1634744" y="103439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1747718" y="102935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1909546" y="103163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2094869" y="103388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2274484" y="103163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2579091" y="102935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2733492" y="103357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2425316" y="1029352"/>
            <a:ext cx="3529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108" name="Left Bracket 107">
            <a:extLst>
              <a:ext uri="{FF2B5EF4-FFF2-40B4-BE49-F238E27FC236}">
                <a16:creationId xmlns:a16="http://schemas.microsoft.com/office/drawing/2014/main" id="{71D8BE7E-FED0-4DBC-98DE-3FD72646D3B4}"/>
              </a:ext>
            </a:extLst>
          </p:cNvPr>
          <p:cNvSpPr/>
          <p:nvPr/>
        </p:nvSpPr>
        <p:spPr>
          <a:xfrm rot="5400000">
            <a:off x="1975550" y="690484"/>
            <a:ext cx="61682" cy="661934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Left Bracket 108">
            <a:extLst>
              <a:ext uri="{FF2B5EF4-FFF2-40B4-BE49-F238E27FC236}">
                <a16:creationId xmlns:a16="http://schemas.microsoft.com/office/drawing/2014/main" id="{71D8BE7E-FED0-4DBC-98DE-3FD72646D3B4}"/>
              </a:ext>
            </a:extLst>
          </p:cNvPr>
          <p:cNvSpPr/>
          <p:nvPr/>
        </p:nvSpPr>
        <p:spPr>
          <a:xfrm rot="5400000">
            <a:off x="2624352" y="705157"/>
            <a:ext cx="65427" cy="633066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5107559" y="95086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5230058" y="95534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5391886" y="95762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5558159" y="95035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5756824" y="95762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6061431" y="95534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6225357" y="95004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5898131" y="955347"/>
            <a:ext cx="3529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118" name="Left Bracket 117">
            <a:extLst>
              <a:ext uri="{FF2B5EF4-FFF2-40B4-BE49-F238E27FC236}">
                <a16:creationId xmlns:a16="http://schemas.microsoft.com/office/drawing/2014/main" id="{71D8BE7E-FED0-4DBC-98DE-3FD72646D3B4}"/>
              </a:ext>
            </a:extLst>
          </p:cNvPr>
          <p:cNvSpPr/>
          <p:nvPr/>
        </p:nvSpPr>
        <p:spPr>
          <a:xfrm rot="5400000">
            <a:off x="5457890" y="616479"/>
            <a:ext cx="61682" cy="661934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Left Bracket 118">
            <a:extLst>
              <a:ext uri="{FF2B5EF4-FFF2-40B4-BE49-F238E27FC236}">
                <a16:creationId xmlns:a16="http://schemas.microsoft.com/office/drawing/2014/main" id="{71D8BE7E-FED0-4DBC-98DE-3FD72646D3B4}"/>
              </a:ext>
            </a:extLst>
          </p:cNvPr>
          <p:cNvSpPr/>
          <p:nvPr/>
        </p:nvSpPr>
        <p:spPr>
          <a:xfrm rot="5400000">
            <a:off x="6110418" y="625111"/>
            <a:ext cx="59239" cy="633066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EF8929C0-BFF9-44D9-BE18-1A781C2CB84F}"/>
              </a:ext>
            </a:extLst>
          </p:cNvPr>
          <p:cNvGrpSpPr/>
          <p:nvPr/>
        </p:nvGrpSpPr>
        <p:grpSpPr>
          <a:xfrm>
            <a:off x="8494749" y="722062"/>
            <a:ext cx="1933341" cy="266912"/>
            <a:chOff x="-427334" y="753267"/>
            <a:chExt cx="1379413" cy="265413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F2CBB4BD-53B3-4064-871D-CB9ECB3FDA8C}"/>
                </a:ext>
              </a:extLst>
            </p:cNvPr>
            <p:cNvSpPr txBox="1"/>
            <p:nvPr/>
          </p:nvSpPr>
          <p:spPr>
            <a:xfrm>
              <a:off x="23134" y="753267"/>
              <a:ext cx="928945" cy="260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PMN-MDSC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DA0C7395-0658-4DD5-B4AB-100923FA11C9}"/>
                </a:ext>
              </a:extLst>
            </p:cNvPr>
            <p:cNvSpPr txBox="1"/>
            <p:nvPr/>
          </p:nvSpPr>
          <p:spPr>
            <a:xfrm>
              <a:off x="-427334" y="758540"/>
              <a:ext cx="765194" cy="260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I-MDSC</a:t>
              </a:r>
            </a:p>
          </p:txBody>
        </p: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88EAEF47-44FE-4DF3-81D6-43C5ABCE8514}"/>
              </a:ext>
            </a:extLst>
          </p:cNvPr>
          <p:cNvSpPr txBox="1"/>
          <p:nvPr/>
        </p:nvSpPr>
        <p:spPr>
          <a:xfrm>
            <a:off x="8090429" y="605434"/>
            <a:ext cx="3255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8509262" y="100822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8631761" y="101270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8793589" y="101499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8959862" y="100771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9158527" y="101499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9463134" y="101270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9627060" y="100740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84A2813B-8B62-4B31-8B57-2CBCB7E5C234}"/>
              </a:ext>
            </a:extLst>
          </p:cNvPr>
          <p:cNvSpPr txBox="1"/>
          <p:nvPr/>
        </p:nvSpPr>
        <p:spPr>
          <a:xfrm>
            <a:off x="9299834" y="1012708"/>
            <a:ext cx="3529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132" name="Left Bracket 131">
            <a:extLst>
              <a:ext uri="{FF2B5EF4-FFF2-40B4-BE49-F238E27FC236}">
                <a16:creationId xmlns:a16="http://schemas.microsoft.com/office/drawing/2014/main" id="{71D8BE7E-FED0-4DBC-98DE-3FD72646D3B4}"/>
              </a:ext>
            </a:extLst>
          </p:cNvPr>
          <p:cNvSpPr/>
          <p:nvPr/>
        </p:nvSpPr>
        <p:spPr>
          <a:xfrm rot="5400000">
            <a:off x="8848344" y="673637"/>
            <a:ext cx="61682" cy="661934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Left Bracket 132">
            <a:extLst>
              <a:ext uri="{FF2B5EF4-FFF2-40B4-BE49-F238E27FC236}">
                <a16:creationId xmlns:a16="http://schemas.microsoft.com/office/drawing/2014/main" id="{71D8BE7E-FED0-4DBC-98DE-3FD72646D3B4}"/>
              </a:ext>
            </a:extLst>
          </p:cNvPr>
          <p:cNvSpPr/>
          <p:nvPr/>
        </p:nvSpPr>
        <p:spPr>
          <a:xfrm rot="5400000">
            <a:off x="9512121" y="682472"/>
            <a:ext cx="59239" cy="633066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2C5424C0-1F04-481F-86FF-EA30260BAC95}"/>
              </a:ext>
            </a:extLst>
          </p:cNvPr>
          <p:cNvSpPr txBox="1"/>
          <p:nvPr/>
        </p:nvSpPr>
        <p:spPr>
          <a:xfrm rot="5400000">
            <a:off x="9744086" y="1080472"/>
            <a:ext cx="752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</a:p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progression</a:t>
            </a:r>
          </a:p>
        </p:txBody>
      </p:sp>
      <p:sp>
        <p:nvSpPr>
          <p:cNvPr id="135" name="Left Bracket 134">
            <a:extLst>
              <a:ext uri="{FF2B5EF4-FFF2-40B4-BE49-F238E27FC236}">
                <a16:creationId xmlns:a16="http://schemas.microsoft.com/office/drawing/2014/main" id="{54077426-2B8D-48CA-8EF5-5D1971F89438}"/>
              </a:ext>
            </a:extLst>
          </p:cNvPr>
          <p:cNvSpPr/>
          <p:nvPr/>
        </p:nvSpPr>
        <p:spPr>
          <a:xfrm rot="10800000">
            <a:off x="9901486" y="1515824"/>
            <a:ext cx="45719" cy="653364"/>
          </a:xfrm>
          <a:prstGeom prst="leftBracket">
            <a:avLst>
              <a:gd name="adj" fmla="val 750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Left Bracket 135">
            <a:extLst>
              <a:ext uri="{FF2B5EF4-FFF2-40B4-BE49-F238E27FC236}">
                <a16:creationId xmlns:a16="http://schemas.microsoft.com/office/drawing/2014/main" id="{54077426-2B8D-48CA-8EF5-5D1971F89438}"/>
              </a:ext>
            </a:extLst>
          </p:cNvPr>
          <p:cNvSpPr/>
          <p:nvPr/>
        </p:nvSpPr>
        <p:spPr>
          <a:xfrm rot="10800000">
            <a:off x="9902687" y="1198475"/>
            <a:ext cx="45719" cy="317348"/>
          </a:xfrm>
          <a:prstGeom prst="leftBracket">
            <a:avLst>
              <a:gd name="adj" fmla="val 750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B5CFAC1-7400-47E3-B321-96E94F0114B3}"/>
              </a:ext>
            </a:extLst>
          </p:cNvPr>
          <p:cNvSpPr txBox="1"/>
          <p:nvPr/>
        </p:nvSpPr>
        <p:spPr>
          <a:xfrm rot="5400000">
            <a:off x="9690963" y="1673230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Migration and </a:t>
            </a:r>
          </a:p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metastasis</a:t>
            </a:r>
          </a:p>
        </p:txBody>
      </p:sp>
      <p:sp>
        <p:nvSpPr>
          <p:cNvPr id="139" name="Rectangle 138"/>
          <p:cNvSpPr/>
          <p:nvPr/>
        </p:nvSpPr>
        <p:spPr>
          <a:xfrm rot="5400000">
            <a:off x="9688154" y="2322508"/>
            <a:ext cx="88361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Transcriptional </a:t>
            </a:r>
          </a:p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regulation</a:t>
            </a:r>
          </a:p>
        </p:txBody>
      </p:sp>
      <p:sp>
        <p:nvSpPr>
          <p:cNvPr id="140" name="Left Bracket 139">
            <a:extLst>
              <a:ext uri="{FF2B5EF4-FFF2-40B4-BE49-F238E27FC236}">
                <a16:creationId xmlns:a16="http://schemas.microsoft.com/office/drawing/2014/main" id="{54077426-2B8D-48CA-8EF5-5D1971F89438}"/>
              </a:ext>
            </a:extLst>
          </p:cNvPr>
          <p:cNvSpPr/>
          <p:nvPr/>
        </p:nvSpPr>
        <p:spPr>
          <a:xfrm rot="10800000">
            <a:off x="9904829" y="2169255"/>
            <a:ext cx="45719" cy="339382"/>
          </a:xfrm>
          <a:prstGeom prst="leftBracket">
            <a:avLst>
              <a:gd name="adj" fmla="val 750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81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id="{F49F1A86-C723-4C31-B492-2A713C908C96}"/>
              </a:ext>
            </a:extLst>
          </p:cNvPr>
          <p:cNvSpPr txBox="1"/>
          <p:nvPr/>
        </p:nvSpPr>
        <p:spPr>
          <a:xfrm>
            <a:off x="28463" y="0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4</a:t>
            </a:r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481E2B-1B6F-4AE0-B3F9-A286CC9C7B11}"/>
              </a:ext>
            </a:extLst>
          </p:cNvPr>
          <p:cNvSpPr/>
          <p:nvPr/>
        </p:nvSpPr>
        <p:spPr>
          <a:xfrm flipV="1">
            <a:off x="2842054" y="2205458"/>
            <a:ext cx="1910687" cy="177191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EC2134-ED5C-488E-8B6D-205A49DED79B}"/>
              </a:ext>
            </a:extLst>
          </p:cNvPr>
          <p:cNvSpPr txBox="1"/>
          <p:nvPr/>
        </p:nvSpPr>
        <p:spPr>
          <a:xfrm>
            <a:off x="3224213" y="2365781"/>
            <a:ext cx="6415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I-MDSC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6366E9-00DF-4697-9262-030A486C52D0}"/>
              </a:ext>
            </a:extLst>
          </p:cNvPr>
          <p:cNvSpPr txBox="1"/>
          <p:nvPr/>
        </p:nvSpPr>
        <p:spPr>
          <a:xfrm>
            <a:off x="3860963" y="2365781"/>
            <a:ext cx="8915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PMN-MDSC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2BCF41B-FD47-40FC-887C-AB41071E0183}"/>
              </a:ext>
            </a:extLst>
          </p:cNvPr>
          <p:cNvSpPr txBox="1"/>
          <p:nvPr/>
        </p:nvSpPr>
        <p:spPr>
          <a:xfrm>
            <a:off x="2594048" y="1568779"/>
            <a:ext cx="237979" cy="30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4502965"/>
              </p:ext>
            </p:extLst>
          </p:nvPr>
        </p:nvGraphicFramePr>
        <p:xfrm>
          <a:off x="2863850" y="2574925"/>
          <a:ext cx="1651000" cy="122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1" name="Prism 8" r:id="rId3" imgW="1381120" imgH="1026079" progId="Prism8.Document">
                  <p:embed/>
                </p:oleObj>
              </mc:Choice>
              <mc:Fallback>
                <p:oleObj name="Prism 8" r:id="rId3" imgW="1381120" imgH="1026079" progId="Prism8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63850" y="2574925"/>
                        <a:ext cx="1651000" cy="1225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3465523" y="2668271"/>
            <a:ext cx="1042125" cy="276771"/>
            <a:chOff x="5513748" y="4891460"/>
            <a:chExt cx="1042125" cy="27677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5361208-7CB6-465F-A64B-3E80F974B384}"/>
                </a:ext>
              </a:extLst>
            </p:cNvPr>
            <p:cNvSpPr txBox="1"/>
            <p:nvPr/>
          </p:nvSpPr>
          <p:spPr>
            <a:xfrm>
              <a:off x="6141976" y="4891460"/>
              <a:ext cx="413897" cy="2767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1C42BB7-352E-44F8-9EED-7AFC8C3B2BAB}"/>
                </a:ext>
              </a:extLst>
            </p:cNvPr>
            <p:cNvGrpSpPr/>
            <p:nvPr/>
          </p:nvGrpSpPr>
          <p:grpSpPr>
            <a:xfrm>
              <a:off x="5513748" y="4891460"/>
              <a:ext cx="722854" cy="276771"/>
              <a:chOff x="831324" y="2255784"/>
              <a:chExt cx="423296" cy="215444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11E1D16-A058-42F5-B1C9-A6496E89B904}"/>
                  </a:ext>
                </a:extLst>
              </p:cNvPr>
              <p:cNvSpPr txBox="1"/>
              <p:nvPr/>
            </p:nvSpPr>
            <p:spPr>
              <a:xfrm>
                <a:off x="831324" y="2255784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7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3FCCBFD-C215-4B38-9DEB-A744298EC393}"/>
                  </a:ext>
                </a:extLst>
              </p:cNvPr>
              <p:cNvSpPr txBox="1"/>
              <p:nvPr/>
            </p:nvSpPr>
            <p:spPr>
              <a:xfrm>
                <a:off x="1087894" y="2256959"/>
                <a:ext cx="166726" cy="167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7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26D10E2-13C9-4C67-9DD3-2BE83967C5F9}"/>
                  </a:ext>
                </a:extLst>
              </p:cNvPr>
              <p:cNvSpPr txBox="1"/>
              <p:nvPr/>
            </p:nvSpPr>
            <p:spPr>
              <a:xfrm>
                <a:off x="968018" y="2255784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</a:p>
            </p:txBody>
          </p:sp>
        </p:grpSp>
      </p:grpSp>
      <p:sp>
        <p:nvSpPr>
          <p:cNvPr id="27" name="Left Bracket 26">
            <a:extLst>
              <a:ext uri="{FF2B5EF4-FFF2-40B4-BE49-F238E27FC236}">
                <a16:creationId xmlns:a16="http://schemas.microsoft.com/office/drawing/2014/main" id="{ACFC4F19-C042-4FB1-9886-2316B9676239}"/>
              </a:ext>
            </a:extLst>
          </p:cNvPr>
          <p:cNvSpPr/>
          <p:nvPr/>
        </p:nvSpPr>
        <p:spPr>
          <a:xfrm rot="5400000">
            <a:off x="4036118" y="2476430"/>
            <a:ext cx="150469" cy="368470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Left Bracket 27">
            <a:extLst>
              <a:ext uri="{FF2B5EF4-FFF2-40B4-BE49-F238E27FC236}">
                <a16:creationId xmlns:a16="http://schemas.microsoft.com/office/drawing/2014/main" id="{ACFC4F19-C042-4FB1-9886-2316B9676239}"/>
              </a:ext>
            </a:extLst>
          </p:cNvPr>
          <p:cNvSpPr/>
          <p:nvPr/>
        </p:nvSpPr>
        <p:spPr>
          <a:xfrm rot="5400000">
            <a:off x="3649664" y="2470003"/>
            <a:ext cx="160974" cy="389289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l="19200" t="4448" b="14343"/>
          <a:stretch/>
        </p:blipFill>
        <p:spPr>
          <a:xfrm>
            <a:off x="6377599" y="3119368"/>
            <a:ext cx="909895" cy="90022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/>
          <a:srcRect l="19200" t="3575" b="14343"/>
          <a:stretch/>
        </p:blipFill>
        <p:spPr>
          <a:xfrm>
            <a:off x="6373094" y="2036404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7"/>
          <a:srcRect l="19200" t="3574" b="14342"/>
          <a:stretch/>
        </p:blipFill>
        <p:spPr>
          <a:xfrm>
            <a:off x="7447194" y="2036404"/>
            <a:ext cx="914399" cy="9144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8"/>
          <a:srcRect l="19200" t="3575" b="14343"/>
          <a:stretch/>
        </p:blipFill>
        <p:spPr>
          <a:xfrm>
            <a:off x="7447194" y="3105194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24" name="Straight Arrow Connector 23"/>
          <p:cNvCxnSpPr/>
          <p:nvPr/>
        </p:nvCxnSpPr>
        <p:spPr>
          <a:xfrm flipH="1" flipV="1">
            <a:off x="6254301" y="2073925"/>
            <a:ext cx="0" cy="146304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6200000">
            <a:off x="5385112" y="2330241"/>
            <a:ext cx="470136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#07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486586" y="3091417"/>
            <a:ext cx="5116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31.2%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525899" y="2017492"/>
            <a:ext cx="5116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69.7%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421752" y="2017492"/>
            <a:ext cx="5116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19.2%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406824" y="3105194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3.5%</a:t>
            </a:r>
          </a:p>
        </p:txBody>
      </p:sp>
      <p:sp>
        <p:nvSpPr>
          <p:cNvPr id="34" name="TextBox 33"/>
          <p:cNvSpPr txBox="1"/>
          <p:nvPr/>
        </p:nvSpPr>
        <p:spPr>
          <a:xfrm rot="16200000">
            <a:off x="5441426" y="3427136"/>
            <a:ext cx="411809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#08</a:t>
            </a:r>
          </a:p>
        </p:txBody>
      </p:sp>
      <p:sp>
        <p:nvSpPr>
          <p:cNvPr id="35" name="TextBox 34"/>
          <p:cNvSpPr txBox="1"/>
          <p:nvPr/>
        </p:nvSpPr>
        <p:spPr>
          <a:xfrm rot="16200000">
            <a:off x="5866847" y="3604369"/>
            <a:ext cx="7585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CD11a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302998" y="4020747"/>
            <a:ext cx="7585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SSc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rot="5400000" flipH="1" flipV="1">
            <a:off x="7510646" y="3332837"/>
            <a:ext cx="0" cy="164592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16200000">
            <a:off x="5801999" y="3444930"/>
            <a:ext cx="361073" cy="249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TT</a:t>
            </a:r>
            <a:endParaRPr lang="en-US" sz="1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16200000">
            <a:off x="5775254" y="2370493"/>
            <a:ext cx="405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TT</a:t>
            </a:r>
            <a:endParaRPr lang="en-US" sz="1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2BCF41B-FD47-40FC-887C-AB41071E0183}"/>
              </a:ext>
            </a:extLst>
          </p:cNvPr>
          <p:cNvSpPr txBox="1"/>
          <p:nvPr/>
        </p:nvSpPr>
        <p:spPr>
          <a:xfrm>
            <a:off x="5296706" y="1568779"/>
            <a:ext cx="237979" cy="30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26366E9-00DF-4697-9262-030A486C52D0}"/>
              </a:ext>
            </a:extLst>
          </p:cNvPr>
          <p:cNvSpPr txBox="1"/>
          <p:nvPr/>
        </p:nvSpPr>
        <p:spPr>
          <a:xfrm>
            <a:off x="7460724" y="1790183"/>
            <a:ext cx="1038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PMN-MDSC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6EC2134-ED5C-488E-8B6D-205A49DED79B}"/>
              </a:ext>
            </a:extLst>
          </p:cNvPr>
          <p:cNvSpPr txBox="1"/>
          <p:nvPr/>
        </p:nvSpPr>
        <p:spPr>
          <a:xfrm>
            <a:off x="6555556" y="1782338"/>
            <a:ext cx="6415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I-MDSC</a:t>
            </a:r>
          </a:p>
        </p:txBody>
      </p:sp>
    </p:spTree>
    <p:extLst>
      <p:ext uri="{BB962C8B-B14F-4D97-AF65-F5344CB8AC3E}">
        <p14:creationId xmlns:p14="http://schemas.microsoft.com/office/powerpoint/2010/main" val="188365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8915</TotalTime>
  <Words>165</Words>
  <Application>Microsoft Office PowerPoint</Application>
  <PresentationFormat>Widescreen</PresentationFormat>
  <Paragraphs>113</Paragraphs>
  <Slides>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Prism 8</vt:lpstr>
      <vt:lpstr>PowerPoint Presentation</vt:lpstr>
      <vt:lpstr>PowerPoint Presentation</vt:lpstr>
      <vt:lpstr>PowerPoint Presentation</vt:lpstr>
      <vt:lpstr>PowerPoint Presentation</vt:lpstr>
    </vt:vector>
  </TitlesOfParts>
  <Company>Qatar Foundation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Varun Sasidharan Nair</dc:creator>
  <cp:lastModifiedBy>s varun</cp:lastModifiedBy>
  <cp:revision>283</cp:revision>
  <cp:lastPrinted>2019-06-10T10:36:29Z</cp:lastPrinted>
  <dcterms:created xsi:type="dcterms:W3CDTF">2019-04-30T05:07:31Z</dcterms:created>
  <dcterms:modified xsi:type="dcterms:W3CDTF">2019-11-17T11:40:00Z</dcterms:modified>
</cp:coreProperties>
</file>