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65" r:id="rId2"/>
    <p:sldId id="267" r:id="rId3"/>
    <p:sldId id="268" r:id="rId4"/>
    <p:sldId id="269" r:id="rId5"/>
    <p:sldId id="266" r:id="rId6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ia" initials="M" lastIdx="1" clrIdx="0"/>
  <p:cmAuthor id="1" name="Campbell-Thompson, Martha" initials="CM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F5F5F5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9" autoAdjust="0"/>
    <p:restoredTop sz="96158" autoAdjust="0"/>
  </p:normalViewPr>
  <p:slideViewPr>
    <p:cSldViewPr snapToGrid="0">
      <p:cViewPr varScale="1">
        <p:scale>
          <a:sx n="94" d="100"/>
          <a:sy n="94" d="100"/>
        </p:scale>
        <p:origin x="141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A877DA84-0D9E-4214-BD7B-0FE0B50C18FE}"/>
    <pc:docChg chg="modSld">
      <pc:chgData name="" userId="" providerId="" clId="Web-{A877DA84-0D9E-4214-BD7B-0FE0B50C18FE}" dt="2018-11-08T16:38:59.162" v="9"/>
      <pc:docMkLst>
        <pc:docMk/>
      </pc:docMkLst>
      <pc:sldChg chg="modSp">
        <pc:chgData name="" userId="" providerId="" clId="Web-{A877DA84-0D9E-4214-BD7B-0FE0B50C18FE}" dt="2018-11-08T16:38:59.162" v="9"/>
        <pc:sldMkLst>
          <pc:docMk/>
          <pc:sldMk cId="534516060" sldId="265"/>
        </pc:sldMkLst>
        <pc:graphicFrameChg chg="mod modGraphic">
          <ac:chgData name="" userId="" providerId="" clId="Web-{A877DA84-0D9E-4214-BD7B-0FE0B50C18FE}" dt="2018-11-08T16:38:59.162" v="9"/>
          <ac:graphicFrameMkLst>
            <pc:docMk/>
            <pc:sldMk cId="534516060" sldId="265"/>
            <ac:graphicFrameMk id="5" creationId="{00000000-0000-0000-0000-000000000000}"/>
          </ac:graphicFrameMkLst>
        </pc:graphicFrameChg>
      </pc:sldChg>
    </pc:docChg>
  </pc:docChgLst>
  <pc:docChgLst>
    <pc:chgData clId="Web-{00A6BFC0-F1F7-47D4-BF95-AB207AAA3814}"/>
    <pc:docChg chg="modSld">
      <pc:chgData name="" userId="" providerId="" clId="Web-{00A6BFC0-F1F7-47D4-BF95-AB207AAA3814}" dt="2018-10-31T14:50:20.601" v="47"/>
      <pc:docMkLst>
        <pc:docMk/>
      </pc:docMkLst>
      <pc:sldChg chg="delSp modSp">
        <pc:chgData name="" userId="" providerId="" clId="Web-{00A6BFC0-F1F7-47D4-BF95-AB207AAA3814}" dt="2018-10-31T14:50:20.601" v="47"/>
        <pc:sldMkLst>
          <pc:docMk/>
          <pc:sldMk cId="534516060" sldId="265"/>
        </pc:sldMkLst>
        <pc:spChg chg="del mod">
          <ac:chgData name="" userId="" providerId="" clId="Web-{00A6BFC0-F1F7-47D4-BF95-AB207AAA3814}" dt="2018-10-31T14:49:06.191" v="3"/>
          <ac:spMkLst>
            <pc:docMk/>
            <pc:sldMk cId="534516060" sldId="265"/>
            <ac:spMk id="3" creationId="{00000000-0000-0000-0000-000000000000}"/>
          </ac:spMkLst>
        </pc:spChg>
        <pc:graphicFrameChg chg="mod modGraphic">
          <ac:chgData name="" userId="" providerId="" clId="Web-{00A6BFC0-F1F7-47D4-BF95-AB207AAA3814}" dt="2018-10-31T14:50:20.601" v="47"/>
          <ac:graphicFrameMkLst>
            <pc:docMk/>
            <pc:sldMk cId="534516060" sldId="265"/>
            <ac:graphicFrameMk id="5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4C8F2-9CAD-4EE5-BF3D-8E6974DA8C19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E864F-2658-4427-86E6-0CDE985439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316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864F-2658-4427-86E6-0CDE985439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65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864F-2658-4427-86E6-0CDE985439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94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864F-2658-4427-86E6-0CDE985439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40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E864F-2658-4427-86E6-0CDE985439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46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6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784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66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34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560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55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725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59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67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2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10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97929-2472-4E69-ADEB-1982D25AC300}" type="datetimeFigureOut">
              <a:rPr lang="en-US" smtClean="0"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8743E-F4D4-4703-9D03-02DD4DBFC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92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10" Type="http://schemas.openxmlformats.org/officeDocument/2006/relationships/image" Target="../media/image9.tif"/><Relationship Id="rId4" Type="http://schemas.openxmlformats.org/officeDocument/2006/relationships/image" Target="../media/image3.tif"/><Relationship Id="rId9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080255"/>
              </p:ext>
            </p:extLst>
          </p:nvPr>
        </p:nvGraphicFramePr>
        <p:xfrm>
          <a:off x="598515" y="2060136"/>
          <a:ext cx="6966066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2718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9902">
                  <a:extLst>
                    <a:ext uri="{9D8B030D-6E8A-4147-A177-3AD203B41FA5}">
                      <a16:colId xmlns:a16="http://schemas.microsoft.com/office/drawing/2014/main" val="3618786782"/>
                    </a:ext>
                  </a:extLst>
                </a:gridCol>
                <a:gridCol w="18608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70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Antibody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200" b="0" i="0" u="none" strike="noStrike" kern="1200" cap="none" spc="0" baseline="0" noProof="0" dirty="0">
                          <a:solidFill>
                            <a:srgbClr val="00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Dilution Factor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charset="0"/>
                          <a:ea typeface="ＭＳ 明朝" charset="-128"/>
                          <a:cs typeface="Arial" charset="0"/>
                        </a:rPr>
                        <a:t>Manufacturer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charset="0"/>
                        <a:ea typeface="ＭＳ 明朝" charset="-128"/>
                        <a:cs typeface="Arial" charset="0"/>
                      </a:endParaRP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Catalogue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Number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Guinea Pig Anti-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Insulin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200" dirty="0">
                          <a:latin typeface="Times New Roman"/>
                          <a:ea typeface="ＭＳ 明朝"/>
                          <a:cs typeface="Arial"/>
                        </a:rPr>
                        <a:t>1:200</a:t>
                      </a:r>
                      <a:endParaRPr lang="en-US" sz="1200" dirty="0">
                        <a:effectLst/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Arial"/>
                        </a:rPr>
                        <a:t>Dako, Agilent Technologies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A0564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Mouse 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Anti-Glucagon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200" dirty="0">
                          <a:latin typeface="Times New Roman"/>
                          <a:ea typeface="ＭＳ 明朝"/>
                          <a:cs typeface="Arial"/>
                        </a:rPr>
                        <a:t>1:4000</a:t>
                      </a:r>
                      <a:endParaRPr lang="en-US" sz="1200" dirty="0">
                        <a:effectLst/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Arial"/>
                        </a:rPr>
                        <a:t>Abcam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ab10988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Mouse Anti-Human Ki-67, Clone MIB-1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6858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/>
                          <a:ea typeface="ＭＳ 明朝"/>
                          <a:cs typeface="Arial"/>
                        </a:rPr>
                        <a:t>1:1000</a:t>
                      </a:r>
                      <a:endParaRPr lang="en-US" sz="1200" dirty="0">
                        <a:effectLst/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Arial"/>
                        </a:rPr>
                        <a:t>Dako, Agilent Technologies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M7240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ＭＳ 明朝"/>
                          <a:cs typeface="Times New Roman"/>
                        </a:rPr>
                        <a:t>Rabbit</a:t>
                      </a: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Times New Roman"/>
                        </a:rPr>
                        <a:t> Anti-Human CD3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6858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200" dirty="0">
                          <a:latin typeface="Times New Roman"/>
                          <a:ea typeface="ＭＳ 明朝"/>
                          <a:cs typeface="Arial"/>
                        </a:rPr>
                        <a:t>1:200</a:t>
                      </a:r>
                      <a:endParaRPr lang="en-US" sz="1200" dirty="0">
                        <a:effectLst/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Times New Roman"/>
                          <a:ea typeface="ＭＳ 明朝"/>
                          <a:cs typeface="Arial"/>
                        </a:rPr>
                        <a:t>Dako, Agilent Technologies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A0452</a:t>
                      </a:r>
                    </a:p>
                  </a:txBody>
                  <a:tcPr marL="47714" marR="47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25581" y="1679124"/>
            <a:ext cx="45416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imes New Roman" charset="0"/>
                <a:ea typeface="ＭＳ 明朝" charset="-128"/>
                <a:cs typeface="Arial" charset="0"/>
              </a:rPr>
              <a:t>Supplementary Table 1. </a:t>
            </a:r>
            <a:r>
              <a:rPr lang="en-US" sz="1200" b="1" dirty="0">
                <a:latin typeface="Times New Roman" charset="0"/>
                <a:ea typeface="ＭＳ 明朝" charset="-128"/>
                <a:cs typeface="Arial" charset="0"/>
              </a:rPr>
              <a:t>Primary antibodies</a:t>
            </a:r>
            <a:r>
              <a:rPr lang="en-US" sz="1200" dirty="0">
                <a:latin typeface="Times New Roman" charset="0"/>
                <a:ea typeface="ＭＳ 明朝" charset="-128"/>
                <a:cs typeface="Arial" charset="0"/>
              </a:rPr>
              <a:t>.</a:t>
            </a:r>
            <a:endParaRPr lang="en-US" sz="1200" dirty="0">
              <a:latin typeface="Cambria" charset="0"/>
              <a:ea typeface="ＭＳ 明朝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1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19868"/>
              </p:ext>
            </p:extLst>
          </p:nvPr>
        </p:nvGraphicFramePr>
        <p:xfrm>
          <a:off x="534546" y="414194"/>
          <a:ext cx="4966201" cy="6111240"/>
        </p:xfrm>
        <a:graphic>
          <a:graphicData uri="http://schemas.openxmlformats.org/drawingml/2006/table">
            <a:tbl>
              <a:tblPr firstRow="1" firstCol="1" bandRow="1"/>
              <a:tblGrid>
                <a:gridCol w="628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991">
                  <a:extLst>
                    <a:ext uri="{9D8B030D-6E8A-4147-A177-3AD203B41FA5}">
                      <a16:colId xmlns:a16="http://schemas.microsoft.com/office/drawing/2014/main" val="3618786782"/>
                    </a:ext>
                  </a:extLst>
                </a:gridCol>
                <a:gridCol w="531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553">
                  <a:extLst>
                    <a:ext uri="{9D8B030D-6E8A-4147-A177-3AD203B41FA5}">
                      <a16:colId xmlns:a16="http://schemas.microsoft.com/office/drawing/2014/main" val="2154870896"/>
                    </a:ext>
                  </a:extLst>
                </a:gridCol>
              </a:tblGrid>
              <a:tr h="40292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Case ID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Pancreas Region and Block Number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Islet 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% Amyloid area within islet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Amyloidosis severity score</a:t>
                      </a:r>
                      <a:r>
                        <a:rPr lang="en-US" sz="12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Body </a:t>
                      </a: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8.33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Body </a:t>
                      </a: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12.33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Tail</a:t>
                      </a:r>
                      <a:r>
                        <a:rPr lang="en-US" sz="1100" b="0" baseline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0" baseline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28.46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0570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Body </a:t>
                      </a: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33.86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74384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6858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Body </a:t>
                      </a: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38.8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1311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defTabSz="690563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Body</a:t>
                      </a: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41.2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60046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baseline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6371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Tail</a:t>
                      </a:r>
                      <a:r>
                        <a:rPr lang="en-US" sz="1100" b="0" baseline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0" baseline="0" dirty="0" smtClean="0"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 smtClean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42.31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822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690563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9525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9290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8844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982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3.85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16306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2874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1490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315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4.44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3849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4069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3398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6.69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319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6.96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4661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7696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34546" y="137195"/>
            <a:ext cx="45416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imes New Roman" charset="0"/>
                <a:ea typeface="ＭＳ 明朝" charset="-128"/>
                <a:cs typeface="Arial" charset="0"/>
              </a:rPr>
              <a:t>Supplementary Table 2.1 Amyloid positive islets.</a:t>
            </a:r>
            <a:endParaRPr lang="en-US" sz="1200" dirty="0">
              <a:latin typeface="Cambria" charset="0"/>
              <a:ea typeface="ＭＳ 明朝" charset="-128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56729" y="1062989"/>
            <a:ext cx="29942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Amyloidosis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severity score adapted from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Jurgens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and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Hoenig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as follows: 1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minimal (&lt;10% of islets affected and amyloid comprising &lt;10% of islet),   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= mild (10–24% of islets affected and amyloid comprising &lt;25% of islet),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= moderate (25–49% of islets affected and amyloid comprising up to 50% of islet),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= severe (&gt;50% of islets affected and amyloid comprising &gt;50% of most islets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References:</a:t>
            </a:r>
          </a:p>
          <a:p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Jurgens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Toukatly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MN,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Fligner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Udayasankar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Subramanian SL,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Zraika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S, Aston-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Mourney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DB,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Westermark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Westermark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GT, Kahn SE, Hull RL: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loss and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apoptosis in human type 2 diabetes are related to islet amyloid deposition. Am J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Pathol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2011;178:2632-2640</a:t>
            </a:r>
          </a:p>
          <a:p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Hoenig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M, Hall G, Ferguson D, Jordan K, Henson M, Johnson K, O’Brien T: A feline model of experimentally induced islet amyloidosis. Am J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Pathol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2000;157(6)2143-2150</a:t>
            </a:r>
          </a:p>
        </p:txBody>
      </p:sp>
    </p:spTree>
    <p:extLst>
      <p:ext uri="{BB962C8B-B14F-4D97-AF65-F5344CB8AC3E}">
        <p14:creationId xmlns:p14="http://schemas.microsoft.com/office/powerpoint/2010/main" val="2116095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760825"/>
              </p:ext>
            </p:extLst>
          </p:nvPr>
        </p:nvGraphicFramePr>
        <p:xfrm>
          <a:off x="534546" y="376735"/>
          <a:ext cx="4966201" cy="6217920"/>
        </p:xfrm>
        <a:graphic>
          <a:graphicData uri="http://schemas.openxmlformats.org/drawingml/2006/table">
            <a:tbl>
              <a:tblPr firstRow="1" firstCol="1" bandRow="1"/>
              <a:tblGrid>
                <a:gridCol w="628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991">
                  <a:extLst>
                    <a:ext uri="{9D8B030D-6E8A-4147-A177-3AD203B41FA5}">
                      <a16:colId xmlns:a16="http://schemas.microsoft.com/office/drawing/2014/main" val="3618786782"/>
                    </a:ext>
                  </a:extLst>
                </a:gridCol>
                <a:gridCol w="531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553">
                  <a:extLst>
                    <a:ext uri="{9D8B030D-6E8A-4147-A177-3AD203B41FA5}">
                      <a16:colId xmlns:a16="http://schemas.microsoft.com/office/drawing/2014/main" val="2154870896"/>
                    </a:ext>
                  </a:extLst>
                </a:gridCol>
              </a:tblGrid>
              <a:tr h="40292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Case ID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Pancreas Region and Block Number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Islet 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% Amyloid area within islet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Amyloidosis severity score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7.78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90891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7.83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3151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7.89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93111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4502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8.25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87555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8.39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488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8.83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6532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8.92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6524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9.67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05135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3674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10.76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65461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11.03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8863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11.13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929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11.33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2753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11.53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8229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13.51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6195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14.27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049873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92193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1324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15.42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5832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16.44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529214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34546" y="99736"/>
            <a:ext cx="45416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imes New Roman" charset="0"/>
                <a:ea typeface="ＭＳ 明朝" charset="-128"/>
                <a:cs typeface="Arial" charset="0"/>
              </a:rPr>
              <a:t>Supplementary Table 2.2 Amyloid positive islets (continued).</a:t>
            </a:r>
            <a:endParaRPr lang="en-US" sz="1200" dirty="0">
              <a:latin typeface="Cambria" charset="0"/>
              <a:ea typeface="ＭＳ 明朝" charset="-128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56729" y="1062989"/>
            <a:ext cx="29942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Amyloidosis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severity score adapted from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Jurgens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and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Hoenig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as follows: 1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minimal (&lt;10% of islets affected and amyloid comprising &lt;10% of islet),   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= mild (10–24% of islets affected and amyloid comprising &lt;25% of islet),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= moderate (25–49% of islets affected and amyloid comprising up to 50% of islet),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= severe (&gt;50% of islets affected and amyloid comprising &gt;50% of most islets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References:</a:t>
            </a:r>
          </a:p>
          <a:p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Jurgens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Toukatly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MN,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Fligner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Udayasankar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Subramanian SL,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Zraika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S, Aston-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Mourney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DB,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Westermark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Westermark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GT, Kahn SE, Hull RL: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loss and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apoptosis in human type 2 diabetes are related to islet amyloid deposition. Am J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Pathol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2011;178:2632-2640</a:t>
            </a:r>
          </a:p>
          <a:p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Hoenig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M, Hall G, Ferguson D, Jordan K, Henson M, Johnson K, O’Brien T: A feline model of experimentally induced islet amyloidosis. Am J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Pathol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2000;157(6)2143-2150</a:t>
            </a:r>
          </a:p>
        </p:txBody>
      </p:sp>
    </p:spTree>
    <p:extLst>
      <p:ext uri="{BB962C8B-B14F-4D97-AF65-F5344CB8AC3E}">
        <p14:creationId xmlns:p14="http://schemas.microsoft.com/office/powerpoint/2010/main" val="329113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889493"/>
              </p:ext>
            </p:extLst>
          </p:nvPr>
        </p:nvGraphicFramePr>
        <p:xfrm>
          <a:off x="552475" y="376735"/>
          <a:ext cx="4966201" cy="5867400"/>
        </p:xfrm>
        <a:graphic>
          <a:graphicData uri="http://schemas.openxmlformats.org/drawingml/2006/table">
            <a:tbl>
              <a:tblPr firstRow="1" firstCol="1" bandRow="1"/>
              <a:tblGrid>
                <a:gridCol w="628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991">
                  <a:extLst>
                    <a:ext uri="{9D8B030D-6E8A-4147-A177-3AD203B41FA5}">
                      <a16:colId xmlns:a16="http://schemas.microsoft.com/office/drawing/2014/main" val="3618786782"/>
                    </a:ext>
                  </a:extLst>
                </a:gridCol>
                <a:gridCol w="531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553">
                  <a:extLst>
                    <a:ext uri="{9D8B030D-6E8A-4147-A177-3AD203B41FA5}">
                      <a16:colId xmlns:a16="http://schemas.microsoft.com/office/drawing/2014/main" val="2154870896"/>
                    </a:ext>
                  </a:extLst>
                </a:gridCol>
              </a:tblGrid>
              <a:tr h="40292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Case ID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Pancreas Region and Block Number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Islet #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% Amyloid area within islet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Amyloidosis severity score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16.54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2525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16.87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03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19.26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09736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6590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01214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23.44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2358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24.96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3536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29.72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85779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43.01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49502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0096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2416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0252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714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8621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2492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775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3.83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069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0228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18.54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8121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93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Tail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47.77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smtClean="0">
                          <a:effectLst/>
                          <a:latin typeface="Times New Roman" panose="02020603050405020304" pitchFamily="18" charset="0"/>
                          <a:ea typeface="ＭＳ 明朝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b="0" dirty="0">
                        <a:effectLst/>
                        <a:latin typeface="Times New Roman" panose="02020603050405020304" pitchFamily="18" charset="0"/>
                        <a:ea typeface="ＭＳ 明朝" charset="-128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819780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52475" y="99736"/>
            <a:ext cx="45416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imes New Roman" charset="0"/>
                <a:ea typeface="ＭＳ 明朝" charset="-128"/>
                <a:cs typeface="Arial" charset="0"/>
              </a:rPr>
              <a:t>Supplementary Table 2.3 Amyloid positive islets (continued).</a:t>
            </a:r>
            <a:endParaRPr lang="en-US" sz="1200" dirty="0">
              <a:latin typeface="Cambria" charset="0"/>
              <a:ea typeface="ＭＳ 明朝" charset="-128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56729" y="1062989"/>
            <a:ext cx="29942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Amyloidosis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severity score adapted from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Jurgens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and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Hoenig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al. as follows: 1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minimal (&lt;10% of islets affected and amyloid comprising &lt;10% of islet),   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= mild (10–24% of islets affected and amyloid comprising &lt;25% of islet),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= moderate (25–49% of islets affected and amyloid comprising up to 50% of islet),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= severe (&gt;50% of islets affected and amyloid comprising &gt;50% of most islets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References:</a:t>
            </a:r>
          </a:p>
          <a:p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Jurgens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Toukatly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MN,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Fligner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Udayasankar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J, Subramanian SL,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Zraika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S, Aston-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Mourney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Carr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DB,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Westermark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P,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Westermark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GT, Kahn SE, Hull RL: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loss and </a:t>
            </a:r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β-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apoptosis in human type 2 diabetes are related to islet amyloid deposition. Am J </a:t>
            </a:r>
            <a:r>
              <a:rPr lang="en-US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Pathol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2011;178:2632-2640</a:t>
            </a:r>
          </a:p>
          <a:p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Hoenig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M, Hall G, Ferguson D, Jordan K, Henson M, Johnson K, O’Brien T: A feline model of experimentally induced islet amyloidosis. Am J </a:t>
            </a:r>
            <a:r>
              <a:rPr lang="en-US" sz="1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Pathol</a:t>
            </a:r>
            <a:r>
              <a:rPr lang="en-US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2000;157(6)2143-2150</a:t>
            </a:r>
          </a:p>
        </p:txBody>
      </p:sp>
    </p:spTree>
    <p:extLst>
      <p:ext uri="{BB962C8B-B14F-4D97-AF65-F5344CB8AC3E}">
        <p14:creationId xmlns:p14="http://schemas.microsoft.com/office/powerpoint/2010/main" val="339942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590800" y="4732449"/>
            <a:ext cx="41566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Matched control donors showed no islet amyloidosis. Representative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islets are shown from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 donors 6318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(A, D, G),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6238 (B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E, H), and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6339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(C, F, I). Serial sections were stained by H&amp;E (A-C), double immunohistochemistry for insulin (red) and Ki67 (brown) (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D-F), or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Congo Red for amyloid (G-I). Whole slide images are available through the nPOD Online Pathology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Database. Scale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bars: 100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2355818" y="406219"/>
            <a:ext cx="4395039" cy="4360588"/>
            <a:chOff x="2355818" y="406219"/>
            <a:chExt cx="4395039" cy="4360588"/>
          </a:xfrm>
        </p:grpSpPr>
        <p:sp>
          <p:nvSpPr>
            <p:cNvPr id="2" name="TextBox 1"/>
            <p:cNvSpPr txBox="1"/>
            <p:nvPr/>
          </p:nvSpPr>
          <p:spPr>
            <a:xfrm rot="16200000">
              <a:off x="1837948" y="1173852"/>
              <a:ext cx="133582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b="1" dirty="0">
                  <a:cs typeface="Times New Roman" panose="02020603050405020304" pitchFamily="18" charset="0"/>
                </a:rPr>
                <a:t>H&amp;E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837948" y="2552406"/>
              <a:ext cx="133582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b="1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INS</a:t>
              </a:r>
              <a:r>
                <a:rPr lang="en-US" sz="1350" b="1" dirty="0">
                  <a:cs typeface="Times New Roman" panose="02020603050405020304" pitchFamily="18" charset="0"/>
                </a:rPr>
                <a:t> </a:t>
              </a:r>
              <a:r>
                <a:rPr lang="en-US" sz="1350" b="1" dirty="0" smtClean="0">
                  <a:solidFill>
                    <a:schemeClr val="accent4">
                      <a:lumMod val="50000"/>
                    </a:schemeClr>
                  </a:solidFill>
                  <a:cs typeface="Times New Roman" panose="02020603050405020304" pitchFamily="18" charset="0"/>
                </a:rPr>
                <a:t>Ki67</a:t>
              </a:r>
              <a:endParaRPr lang="en-US" sz="135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076061" y="408881"/>
              <a:ext cx="537327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cs typeface="Times New Roman" panose="02020603050405020304" pitchFamily="18" charset="0"/>
                </a:rPr>
                <a:t>6318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40238" y="411535"/>
              <a:ext cx="537327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cs typeface="Times New Roman" panose="02020603050405020304" pitchFamily="18" charset="0"/>
                </a:rPr>
                <a:t>6238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807156" y="406219"/>
              <a:ext cx="537327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0" b="1" dirty="0">
                  <a:cs typeface="Times New Roman" panose="02020603050405020304" pitchFamily="18" charset="0"/>
                </a:rPr>
                <a:t>6339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1837948" y="3948855"/>
              <a:ext cx="133582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b="1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Congo Red</a:t>
              </a:r>
              <a:endParaRPr lang="en-US" sz="1350" b="1" dirty="0">
                <a:solidFill>
                  <a:srgbClr val="993300"/>
                </a:solidFill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93" r="18127"/>
            <a:stretch/>
          </p:blipFill>
          <p:spPr>
            <a:xfrm>
              <a:off x="2672640" y="3391339"/>
              <a:ext cx="1344168" cy="1338385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2658407" y="3384519"/>
              <a:ext cx="295274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chemeClr val="bg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2743121" y="4604420"/>
              <a:ext cx="375650" cy="29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05" r="13549"/>
            <a:stretch/>
          </p:blipFill>
          <p:spPr>
            <a:xfrm>
              <a:off x="4038487" y="3390818"/>
              <a:ext cx="1340828" cy="1335024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020544" y="3384519"/>
              <a:ext cx="293670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chemeClr val="bg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4130974" y="4604568"/>
              <a:ext cx="36648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5445324" y="4618337"/>
              <a:ext cx="231335" cy="236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07" r="20557"/>
            <a:stretch/>
          </p:blipFill>
          <p:spPr>
            <a:xfrm>
              <a:off x="5400782" y="3390818"/>
              <a:ext cx="1350075" cy="1335024"/>
            </a:xfrm>
            <a:prstGeom prst="rect">
              <a:avLst/>
            </a:prstGeom>
          </p:spPr>
        </p:pic>
        <p:cxnSp>
          <p:nvCxnSpPr>
            <p:cNvPr id="47" name="Straight Connector 46"/>
            <p:cNvCxnSpPr/>
            <p:nvPr/>
          </p:nvCxnSpPr>
          <p:spPr>
            <a:xfrm>
              <a:off x="5497528" y="4604568"/>
              <a:ext cx="36648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427552" y="3384519"/>
              <a:ext cx="231154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chemeClr val="bg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I</a:t>
              </a:r>
            </a:p>
          </p:txBody>
        </p:sp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29" r="18509"/>
            <a:stretch/>
          </p:blipFill>
          <p:spPr>
            <a:xfrm>
              <a:off x="2672724" y="665925"/>
              <a:ext cx="1344000" cy="1325880"/>
            </a:xfrm>
            <a:prstGeom prst="rect">
              <a:avLst/>
            </a:prstGeom>
          </p:spPr>
        </p:pic>
        <p:cxnSp>
          <p:nvCxnSpPr>
            <p:cNvPr id="50" name="Straight Connector 49"/>
            <p:cNvCxnSpPr/>
            <p:nvPr/>
          </p:nvCxnSpPr>
          <p:spPr>
            <a:xfrm>
              <a:off x="2752203" y="1828730"/>
              <a:ext cx="365760" cy="29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Picture 5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07" r="15357"/>
            <a:stretch/>
          </p:blipFill>
          <p:spPr>
            <a:xfrm>
              <a:off x="2675124" y="2030463"/>
              <a:ext cx="1339200" cy="1325880"/>
            </a:xfrm>
            <a:prstGeom prst="rect">
              <a:avLst/>
            </a:prstGeom>
          </p:spPr>
        </p:pic>
        <p:cxnSp>
          <p:nvCxnSpPr>
            <p:cNvPr id="53" name="Straight Connector 52"/>
            <p:cNvCxnSpPr/>
            <p:nvPr/>
          </p:nvCxnSpPr>
          <p:spPr>
            <a:xfrm>
              <a:off x="2752203" y="3210558"/>
              <a:ext cx="366568" cy="173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77" r="17143"/>
            <a:stretch/>
          </p:blipFill>
          <p:spPr>
            <a:xfrm>
              <a:off x="4035191" y="665925"/>
              <a:ext cx="1347421" cy="1325880"/>
            </a:xfrm>
            <a:prstGeom prst="rect">
              <a:avLst/>
            </a:prstGeom>
          </p:spPr>
        </p:pic>
        <p:cxnSp>
          <p:nvCxnSpPr>
            <p:cNvPr id="57" name="Straight Connector 56"/>
            <p:cNvCxnSpPr/>
            <p:nvPr/>
          </p:nvCxnSpPr>
          <p:spPr>
            <a:xfrm flipV="1">
              <a:off x="4118668" y="1827790"/>
              <a:ext cx="365760" cy="217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12" r="15096"/>
            <a:stretch/>
          </p:blipFill>
          <p:spPr>
            <a:xfrm>
              <a:off x="4038488" y="2030463"/>
              <a:ext cx="1340826" cy="1325880"/>
            </a:xfrm>
            <a:prstGeom prst="rect">
              <a:avLst/>
            </a:prstGeom>
          </p:spPr>
        </p:pic>
        <p:cxnSp>
          <p:nvCxnSpPr>
            <p:cNvPr id="63" name="Straight Connector 62"/>
            <p:cNvCxnSpPr/>
            <p:nvPr/>
          </p:nvCxnSpPr>
          <p:spPr>
            <a:xfrm flipV="1">
              <a:off x="4120037" y="3209791"/>
              <a:ext cx="365760" cy="32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82" r="21470"/>
            <a:stretch/>
          </p:blipFill>
          <p:spPr>
            <a:xfrm>
              <a:off x="5402115" y="665925"/>
              <a:ext cx="1347409" cy="1325880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3" r="22774"/>
            <a:stretch/>
          </p:blipFill>
          <p:spPr>
            <a:xfrm>
              <a:off x="5404534" y="2027227"/>
              <a:ext cx="1342571" cy="1325880"/>
            </a:xfrm>
            <a:prstGeom prst="rect">
              <a:avLst/>
            </a:prstGeom>
          </p:spPr>
        </p:pic>
        <p:cxnSp>
          <p:nvCxnSpPr>
            <p:cNvPr id="69" name="Straight Connector 68"/>
            <p:cNvCxnSpPr/>
            <p:nvPr/>
          </p:nvCxnSpPr>
          <p:spPr>
            <a:xfrm flipV="1">
              <a:off x="5497888" y="3209791"/>
              <a:ext cx="365760" cy="32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5494939" y="1826957"/>
              <a:ext cx="371658" cy="384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2676360" y="685258"/>
              <a:ext cx="288862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solidFill>
                    <a:schemeClr val="bg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038497" y="685258"/>
              <a:ext cx="282450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 smtClean="0">
                  <a:solidFill>
                    <a:schemeClr val="bg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en-US" sz="135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445505" y="685258"/>
              <a:ext cx="27603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 smtClean="0">
                  <a:solidFill>
                    <a:schemeClr val="bg1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en-US" sz="135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681120" y="2028071"/>
              <a:ext cx="293670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>
                  <a:latin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043257" y="2028071"/>
              <a:ext cx="26962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en-US" sz="1350" b="1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450265" y="2028071"/>
              <a:ext cx="264816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en-US" sz="1350" b="1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722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4324</TotalTime>
  <Words>1174</Words>
  <Application>Microsoft Office PowerPoint</Application>
  <PresentationFormat>Letter Paper (8.5x11 in)</PresentationFormat>
  <Paragraphs>398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明朝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Florida Academic Health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Campbell-Thompson, Martha</dc:creator>
  <cp:lastModifiedBy>Campbell-Thompson, Martha</cp:lastModifiedBy>
  <cp:revision>127</cp:revision>
  <dcterms:created xsi:type="dcterms:W3CDTF">2018-05-15T17:35:17Z</dcterms:created>
  <dcterms:modified xsi:type="dcterms:W3CDTF">2018-12-01T21:17:16Z</dcterms:modified>
</cp:coreProperties>
</file>